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sldIdLst>
    <p:sldId id="256" r:id="rId2"/>
    <p:sldId id="360" r:id="rId3"/>
    <p:sldId id="362" r:id="rId4"/>
    <p:sldId id="367" r:id="rId5"/>
    <p:sldId id="363" r:id="rId6"/>
    <p:sldId id="371" r:id="rId7"/>
    <p:sldId id="365" r:id="rId8"/>
    <p:sldId id="370" r:id="rId9"/>
    <p:sldId id="364" r:id="rId10"/>
    <p:sldId id="351" r:id="rId11"/>
    <p:sldId id="353" r:id="rId12"/>
    <p:sldId id="357" r:id="rId13"/>
    <p:sldId id="354" r:id="rId14"/>
    <p:sldId id="348" r:id="rId15"/>
    <p:sldId id="369" r:id="rId16"/>
    <p:sldId id="375" r:id="rId17"/>
    <p:sldId id="349" r:id="rId18"/>
    <p:sldId id="328" r:id="rId19"/>
    <p:sldId id="345" r:id="rId20"/>
    <p:sldId id="347" r:id="rId21"/>
    <p:sldId id="356" r:id="rId22"/>
    <p:sldId id="338" r:id="rId23"/>
    <p:sldId id="339" r:id="rId24"/>
    <p:sldId id="372" r:id="rId25"/>
    <p:sldId id="368" r:id="rId26"/>
    <p:sldId id="373" r:id="rId27"/>
    <p:sldId id="374" r:id="rId28"/>
    <p:sldId id="290" r:id="rId29"/>
  </p:sldIdLst>
  <p:sldSz cx="9144000" cy="5143500" type="screen16x9"/>
  <p:notesSz cx="6858000" cy="9144000"/>
  <p:embeddedFontLst>
    <p:embeddedFont>
      <p:font typeface="Consolas" panose="020B0609020204030204" pitchFamily="49" charset="0"/>
      <p:regular r:id="rId31"/>
      <p:bold r:id="rId32"/>
      <p:italic r:id="rId33"/>
      <p:boldItalic r:id="rId34"/>
    </p:embeddedFont>
    <p:embeddedFont>
      <p:font typeface="Bebas Neue" panose="020B0606020202050201" pitchFamily="34" charset="0"/>
      <p:regular r:id="rId35"/>
    </p:embeddedFont>
    <p:embeddedFont>
      <p:font typeface="Folk Solid" panose="02000506020000020003" pitchFamily="2" charset="0"/>
      <p:regular r:id="rId36"/>
    </p:embeddedFont>
    <p:embeddedFont>
      <p:font typeface="Calibri" panose="020F0502020204030204" pitchFamily="34" charset="0"/>
      <p:regular r:id="rId37"/>
      <p:bold r:id="rId38"/>
      <p:italic r:id="rId39"/>
      <p:boldItalic r:id="rId40"/>
    </p:embeddedFont>
    <p:embeddedFont>
      <p:font typeface="Segoe UI Semibold" panose="020B0702040204020203" pitchFamily="34" charset="0"/>
      <p:bold r:id="rId41"/>
      <p:boldItalic r:id="rId42"/>
    </p:embeddedFont>
    <p:embeddedFont>
      <p:font typeface="Segoe UI" panose="020B0502040204020203"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17">
          <p15:clr>
            <a:srgbClr val="A4A3A4"/>
          </p15:clr>
        </p15:guide>
        <p15:guide id="2" orient="horz" pos="123">
          <p15:clr>
            <a:srgbClr val="A4A3A4"/>
          </p15:clr>
        </p15:guide>
        <p15:guide id="3" orient="horz" pos="305">
          <p15:clr>
            <a:srgbClr val="A4A3A4"/>
          </p15:clr>
        </p15:guide>
        <p15:guide id="4" orient="horz" pos="937">
          <p15:clr>
            <a:srgbClr val="A4A3A4"/>
          </p15:clr>
        </p15:guide>
        <p15:guide id="5" orient="horz" pos="758">
          <p15:clr>
            <a:srgbClr val="A4A3A4"/>
          </p15:clr>
        </p15:guide>
        <p15:guide id="6" pos="126">
          <p15:clr>
            <a:srgbClr val="A4A3A4"/>
          </p15:clr>
        </p15:guide>
        <p15:guide id="7" pos="5637">
          <p15:clr>
            <a:srgbClr val="A4A3A4"/>
          </p15:clr>
        </p15:guide>
        <p15:guide id="8" pos="340">
          <p15:clr>
            <a:srgbClr val="A4A3A4"/>
          </p15:clr>
        </p15:guide>
        <p15:guide id="9" pos="3352">
          <p15:clr>
            <a:srgbClr val="A4A3A4"/>
          </p15:clr>
        </p15:guide>
        <p15:guide id="10" pos="26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8A00"/>
    <a:srgbClr val="8B4AB0"/>
    <a:srgbClr val="90B231"/>
    <a:srgbClr val="FF33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84225" autoAdjust="0"/>
  </p:normalViewPr>
  <p:slideViewPr>
    <p:cSldViewPr snapToGrid="0">
      <p:cViewPr varScale="1">
        <p:scale>
          <a:sx n="121" d="100"/>
          <a:sy n="121" d="100"/>
        </p:scale>
        <p:origin x="63" y="213"/>
      </p:cViewPr>
      <p:guideLst>
        <p:guide orient="horz" pos="3117"/>
        <p:guide orient="horz" pos="123"/>
        <p:guide orient="horz" pos="305"/>
        <p:guide orient="horz" pos="937"/>
        <p:guide orient="horz" pos="758"/>
        <p:guide pos="126"/>
        <p:guide pos="5637"/>
        <p:guide pos="340"/>
        <p:guide pos="3352"/>
        <p:guide pos="269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1E468B-3BBC-4E1C-8B18-B355946812EA}" type="datetimeFigureOut">
              <a:rPr lang="en-GB" smtClean="0"/>
              <a:t>11/04/2017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A09F1-80AA-4E36-B9C8-1C363086BF06}" type="slidenum">
              <a:rPr lang="en-GB" smtClean="0"/>
              <a:t>‹#›</a:t>
            </a:fld>
            <a:endParaRPr lang="en-GB"/>
          </a:p>
        </p:txBody>
      </p:sp>
    </p:spTree>
    <p:extLst>
      <p:ext uri="{BB962C8B-B14F-4D97-AF65-F5344CB8AC3E}">
        <p14:creationId xmlns:p14="http://schemas.microsoft.com/office/powerpoint/2010/main" val="1406179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1</a:t>
            </a:fld>
            <a:endParaRPr lang="en-GB"/>
          </a:p>
        </p:txBody>
      </p:sp>
    </p:spTree>
    <p:extLst>
      <p:ext uri="{BB962C8B-B14F-4D97-AF65-F5344CB8AC3E}">
        <p14:creationId xmlns:p14="http://schemas.microsoft.com/office/powerpoint/2010/main" val="589343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Most</a:t>
            </a:r>
            <a:r>
              <a:rPr lang="en-US" baseline="0" dirty="0"/>
              <a:t> terms used in the context of Azure </a:t>
            </a:r>
            <a:r>
              <a:rPr lang="en-US" baseline="0" dirty="0" err="1"/>
              <a:t>DocumentDB</a:t>
            </a:r>
            <a:r>
              <a:rPr lang="en-US" baseline="0" dirty="0"/>
              <a:t> are similar, or at least conceptual similar to terms used in both object-oriented and relational database strategies, however the scope and design of certain elements differs in exact implementation. For example an Azure </a:t>
            </a:r>
            <a:r>
              <a:rPr lang="en-US" baseline="0" dirty="0" err="1"/>
              <a:t>DocumentDB</a:t>
            </a:r>
            <a:r>
              <a:rPr lang="en-US" baseline="0" dirty="0"/>
              <a:t> “Collection” can span multiple servers and partitions and are the primary entity of </a:t>
            </a:r>
            <a:r>
              <a:rPr lang="en-US" baseline="0" dirty="0" err="1"/>
              <a:t>DocumentDB</a:t>
            </a:r>
            <a:r>
              <a:rPr lang="en-US" baseline="0" dirty="0"/>
              <a:t> “groupings”. The terms “database” and “container” are often used synonymously, as the term database is more conceptual than physical.</a:t>
            </a:r>
            <a:endParaRPr lang="en-US" dirty="0"/>
          </a:p>
          <a:p>
            <a:endParaRPr lang="en-GB" dirty="0"/>
          </a:p>
        </p:txBody>
      </p:sp>
      <p:sp>
        <p:nvSpPr>
          <p:cNvPr id="4" name="Slide Number Placeholder 3"/>
          <p:cNvSpPr>
            <a:spLocks noGrp="1"/>
          </p:cNvSpPr>
          <p:nvPr>
            <p:ph type="sldNum" sz="quarter" idx="10"/>
          </p:nvPr>
        </p:nvSpPr>
        <p:spPr/>
        <p:txBody>
          <a:bodyPr/>
          <a:lstStyle/>
          <a:p>
            <a:fld id="{C357BE8E-BCD6-458B-8E7F-9E91B8E2B67A}" type="slidenum">
              <a:rPr lang="en-GB" smtClean="0"/>
              <a:pPr/>
              <a:t>18</a:t>
            </a:fld>
            <a:endParaRPr lang="en-GB"/>
          </a:p>
        </p:txBody>
      </p:sp>
    </p:spTree>
    <p:extLst>
      <p:ext uri="{BB962C8B-B14F-4D97-AF65-F5344CB8AC3E}">
        <p14:creationId xmlns:p14="http://schemas.microsoft.com/office/powerpoint/2010/main" val="368593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Similar to the terms</a:t>
            </a:r>
            <a:r>
              <a:rPr lang="en-US" b="0" baseline="0" dirty="0"/>
              <a:t> container and database, the </a:t>
            </a:r>
            <a:r>
              <a:rPr lang="en-US" b="0" baseline="0" dirty="0" err="1"/>
              <a:t>DocumentDB</a:t>
            </a:r>
            <a:r>
              <a:rPr lang="en-US" b="0" baseline="0" dirty="0"/>
              <a:t> term “document” is often confusing to new developers, as “document” more commonly means a “file-based” item, such as a PDF or Word document, Excel spreadsheet, PowerPoint slide deck, or even a text file. The term document in </a:t>
            </a:r>
            <a:r>
              <a:rPr lang="en-US" b="0" baseline="0" dirty="0" err="1"/>
              <a:t>DocumentDB</a:t>
            </a:r>
            <a:r>
              <a:rPr lang="en-US" b="0" baseline="0" dirty="0"/>
              <a:t>-speak is actually a JSON-based representation of data, and only optionally contains binary data. To get a better picture of what a document “looks like” in </a:t>
            </a:r>
            <a:r>
              <a:rPr lang="en-US" b="0" baseline="0" dirty="0" err="1"/>
              <a:t>DocumentDB</a:t>
            </a:r>
            <a:r>
              <a:rPr lang="en-US" b="0" baseline="0" dirty="0"/>
              <a:t> terms, imagine a single record from a relational database formatted as a JSON object. Although optional, attachments are also supported to store binary data.</a:t>
            </a:r>
            <a:endParaRPr lang="en-US" b="0" dirty="0"/>
          </a:p>
          <a:p>
            <a:endParaRPr lang="en-US" dirty="0"/>
          </a:p>
          <a:p>
            <a:endParaRPr lang="en-GB" dirty="0"/>
          </a:p>
        </p:txBody>
      </p:sp>
      <p:sp>
        <p:nvSpPr>
          <p:cNvPr id="4" name="Slide Number Placeholder 3"/>
          <p:cNvSpPr>
            <a:spLocks noGrp="1"/>
          </p:cNvSpPr>
          <p:nvPr>
            <p:ph type="sldNum" sz="quarter" idx="10"/>
          </p:nvPr>
        </p:nvSpPr>
        <p:spPr/>
        <p:txBody>
          <a:bodyPr/>
          <a:lstStyle/>
          <a:p>
            <a:fld id="{C357BE8E-BCD6-458B-8E7F-9E91B8E2B67A}" type="slidenum">
              <a:rPr lang="en-GB" smtClean="0"/>
              <a:pPr/>
              <a:t>19</a:t>
            </a:fld>
            <a:endParaRPr lang="en-GB"/>
          </a:p>
        </p:txBody>
      </p:sp>
    </p:spTree>
    <p:extLst>
      <p:ext uri="{BB962C8B-B14F-4D97-AF65-F5344CB8AC3E}">
        <p14:creationId xmlns:p14="http://schemas.microsoft.com/office/powerpoint/2010/main" val="1156310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a:t>
            </a:r>
            <a:r>
              <a:rPr lang="en-US" sz="1200" kern="1200" dirty="0" err="1">
                <a:solidFill>
                  <a:schemeClr val="tx1"/>
                </a:solidFill>
                <a:effectLst/>
                <a:latin typeface="+mn-lt"/>
                <a:ea typeface="+mn-ea"/>
                <a:cs typeface="+mn-cs"/>
              </a:rPr>
              <a:t>DocumentDB</a:t>
            </a:r>
            <a:r>
              <a:rPr lang="en-US" sz="1200" kern="1200" dirty="0">
                <a:solidFill>
                  <a:schemeClr val="tx1"/>
                </a:solidFill>
                <a:effectLst/>
                <a:latin typeface="+mn-lt"/>
                <a:ea typeface="+mn-ea"/>
                <a:cs typeface="+mn-cs"/>
              </a:rPr>
              <a:t> is “schema-free” it provides automatic indexing of JSON documents without requiring explicit schema or creation of secondary indexes. If you’re familiar</a:t>
            </a:r>
            <a:r>
              <a:rPr lang="en-US" sz="1200" kern="1200" baseline="0" dirty="0">
                <a:solidFill>
                  <a:schemeClr val="tx1"/>
                </a:solidFill>
                <a:effectLst/>
                <a:latin typeface="+mn-lt"/>
                <a:ea typeface="+mn-ea"/>
                <a:cs typeface="+mn-cs"/>
              </a:rPr>
              <a:t> with legacy T-SQL or (Transactional </a:t>
            </a:r>
            <a:r>
              <a:rPr lang="en-US" sz="1200" kern="1200" dirty="0">
                <a:solidFill>
                  <a:schemeClr val="tx1"/>
                </a:solidFill>
                <a:effectLst/>
                <a:latin typeface="+mn-lt"/>
                <a:ea typeface="+mn-ea"/>
                <a:cs typeface="+mn-cs"/>
              </a:rPr>
              <a:t>Structured Query Language) commands you’ll</a:t>
            </a:r>
            <a:r>
              <a:rPr lang="en-US" sz="1200" kern="1200" baseline="0" dirty="0">
                <a:solidFill>
                  <a:schemeClr val="tx1"/>
                </a:solidFill>
                <a:effectLst/>
                <a:latin typeface="+mn-lt"/>
                <a:ea typeface="+mn-ea"/>
                <a:cs typeface="+mn-cs"/>
              </a:rPr>
              <a:t> be right at home querying </a:t>
            </a:r>
            <a:r>
              <a:rPr lang="en-US" sz="1200" kern="1200" baseline="0" dirty="0" err="1">
                <a:solidFill>
                  <a:schemeClr val="tx1"/>
                </a:solidFill>
                <a:effectLst/>
                <a:latin typeface="+mn-lt"/>
                <a:ea typeface="+mn-ea"/>
                <a:cs typeface="+mn-cs"/>
              </a:rPr>
              <a:t>DocumentDB</a:t>
            </a:r>
            <a:r>
              <a:rPr lang="en-US" sz="1200" kern="1200" baseline="0" dirty="0">
                <a:solidFill>
                  <a:schemeClr val="tx1"/>
                </a:solidFill>
                <a:effectLst/>
                <a:latin typeface="+mn-lt"/>
                <a:ea typeface="+mn-ea"/>
                <a:cs typeface="+mn-cs"/>
              </a:rPr>
              <a:t> content. Querying content typically consists or writing SELECT queries with option WHERE clauses and can be combined and joined across objects in the collection hierarchy.</a:t>
            </a:r>
            <a:endParaRPr lang="en-US" dirty="0"/>
          </a:p>
          <a:p>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20</a:t>
            </a:fld>
            <a:endParaRPr lang="en-GB"/>
          </a:p>
        </p:txBody>
      </p:sp>
    </p:spTree>
    <p:extLst>
      <p:ext uri="{BB962C8B-B14F-4D97-AF65-F5344CB8AC3E}">
        <p14:creationId xmlns:p14="http://schemas.microsoft.com/office/powerpoint/2010/main" val="391766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57BE8E-BCD6-458B-8E7F-9E91B8E2B67A}" type="slidenum">
              <a:rPr lang="en-GB" smtClean="0"/>
              <a:pPr/>
              <a:t>21</a:t>
            </a:fld>
            <a:endParaRPr lang="en-GB"/>
          </a:p>
        </p:txBody>
      </p:sp>
    </p:spTree>
    <p:extLst>
      <p:ext uri="{BB962C8B-B14F-4D97-AF65-F5344CB8AC3E}">
        <p14:creationId xmlns:p14="http://schemas.microsoft.com/office/powerpoint/2010/main" val="151013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a:t>
            </a:r>
            <a:r>
              <a:rPr lang="en-US" sz="1200" kern="1200" baseline="0" dirty="0">
                <a:solidFill>
                  <a:schemeClr val="tx1"/>
                </a:solidFill>
                <a:effectLst/>
                <a:latin typeface="+mn-lt"/>
                <a:ea typeface="+mn-ea"/>
                <a:cs typeface="+mn-cs"/>
              </a:rPr>
              <a:t> full text search. </a:t>
            </a:r>
            <a:r>
              <a:rPr lang="en-US" sz="1200" kern="1200" dirty="0">
                <a:solidFill>
                  <a:schemeClr val="tx1"/>
                </a:solidFill>
                <a:effectLst/>
                <a:latin typeface="+mn-lt"/>
                <a:ea typeface="+mn-ea"/>
                <a:cs typeface="+mn-cs"/>
              </a:rPr>
              <a:t>Azure Search can be integrated into</a:t>
            </a:r>
            <a:r>
              <a:rPr lang="en-US" sz="1200" kern="1200" baseline="0" dirty="0">
                <a:solidFill>
                  <a:schemeClr val="tx1"/>
                </a:solidFill>
                <a:effectLst/>
                <a:latin typeface="+mn-lt"/>
                <a:ea typeface="+mn-ea"/>
                <a:cs typeface="+mn-cs"/>
              </a:rPr>
              <a:t> your development ecosystems to add extremely performant search experience to any scenario, including </a:t>
            </a:r>
            <a:r>
              <a:rPr lang="en-US" sz="1200" kern="1200" dirty="0">
                <a:solidFill>
                  <a:schemeClr val="tx1"/>
                </a:solidFill>
                <a:effectLst/>
                <a:latin typeface="+mn-lt"/>
                <a:ea typeface="+mn-ea"/>
                <a:cs typeface="+mn-cs"/>
              </a:rPr>
              <a:t>web and mobile applications. Azure Search allows add a these experiences to your applications using a simple REST API or .NET SDK without managing search infrastructure or becoming an expert in search,</a:t>
            </a:r>
            <a:r>
              <a:rPr lang="en-US" sz="1200" kern="1200" baseline="0" dirty="0">
                <a:solidFill>
                  <a:schemeClr val="tx1"/>
                </a:solidFill>
                <a:effectLst/>
                <a:latin typeface="+mn-lt"/>
                <a:ea typeface="+mn-ea"/>
                <a:cs typeface="+mn-cs"/>
              </a:rPr>
              <a:t> and supports querying and indexing against all common datatypes and structures, including geospatial and mapping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1081116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mechanism used by Azure Search to support</a:t>
            </a:r>
            <a:r>
              <a:rPr lang="en-US" sz="1200" kern="1200" baseline="0" dirty="0">
                <a:solidFill>
                  <a:schemeClr val="tx1"/>
                </a:solidFill>
                <a:effectLst/>
                <a:latin typeface="+mn-lt"/>
                <a:ea typeface="+mn-ea"/>
                <a:cs typeface="+mn-cs"/>
              </a:rPr>
              <a:t> ultra-fast querying is based on the concept of creating and managing indexes. </a:t>
            </a:r>
            <a:r>
              <a:rPr lang="en-US" dirty="0"/>
              <a:t>An </a:t>
            </a:r>
            <a:r>
              <a:rPr lang="en-US" i="1" dirty="0"/>
              <a:t>index</a:t>
            </a:r>
            <a:r>
              <a:rPr lang="en-US" dirty="0"/>
              <a:t> is a persistent store of </a:t>
            </a:r>
            <a:r>
              <a:rPr lang="en-US" i="1" dirty="0"/>
              <a:t>documents</a:t>
            </a:r>
            <a:r>
              <a:rPr lang="en-US" dirty="0"/>
              <a:t> (and other constructs) identified by the Azure Search service. A document is a single unit of searchable data in your index. In</a:t>
            </a:r>
            <a:r>
              <a:rPr lang="en-US" baseline="0" dirty="0"/>
              <a:t> Azure Search terminology, </a:t>
            </a:r>
            <a:r>
              <a:rPr lang="en-US" dirty="0"/>
              <a:t>an </a:t>
            </a:r>
            <a:r>
              <a:rPr lang="en-US" i="1" dirty="0"/>
              <a:t>index</a:t>
            </a:r>
            <a:r>
              <a:rPr lang="en-US" dirty="0"/>
              <a:t> is conceptually similar to a </a:t>
            </a:r>
            <a:r>
              <a:rPr lang="en-US" i="1" dirty="0"/>
              <a:t>table</a:t>
            </a:r>
            <a:r>
              <a:rPr lang="en-US" dirty="0"/>
              <a:t>, and </a:t>
            </a:r>
            <a:r>
              <a:rPr lang="en-US" i="1" dirty="0"/>
              <a:t>documents</a:t>
            </a:r>
            <a:r>
              <a:rPr lang="en-US" dirty="0"/>
              <a:t> are roughly equivalent to </a:t>
            </a:r>
            <a:r>
              <a:rPr lang="en-US" i="1" dirty="0"/>
              <a:t>rows</a:t>
            </a:r>
            <a:r>
              <a:rPr lang="en-US" dirty="0"/>
              <a:t> in a table. Azure Search is often</a:t>
            </a:r>
            <a:r>
              <a:rPr lang="en-US" baseline="0" dirty="0"/>
              <a:t> combined with support database storage mechanisms, such as SQL Server, Azure Blob Storage, and Azure DocumentDB to provide enhanced search experiences. Just as with Azure DocumentDB scenarios, Azure Search indexes and tuning can be managed via REST-</a:t>
            </a:r>
            <a:r>
              <a:rPr lang="en-US" baseline="0" dirty="0" err="1"/>
              <a:t>ful</a:t>
            </a:r>
            <a:r>
              <a:rPr lang="en-US" baseline="0" dirty="0"/>
              <a:t> HTTP calls or supported SDKs.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1301869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5541" indent="-257175"/>
            <a:r>
              <a:rPr lang="en-US" sz="1200" dirty="0" err="1"/>
              <a:t>BlobTrigger</a:t>
            </a:r>
            <a:endParaRPr lang="en-US" sz="1200" dirty="0"/>
          </a:p>
          <a:p>
            <a:pPr marL="515541" indent="-257175"/>
            <a:r>
              <a:rPr lang="en-US" sz="1200" dirty="0" err="1"/>
              <a:t>EventHubTrigger</a:t>
            </a:r>
            <a:endParaRPr lang="en-US" sz="1200" dirty="0"/>
          </a:p>
          <a:p>
            <a:pPr marL="515541" indent="-257175"/>
            <a:r>
              <a:rPr lang="en-US" sz="1200" dirty="0"/>
              <a:t>Generic </a:t>
            </a:r>
            <a:r>
              <a:rPr lang="en-US" sz="1200" dirty="0" err="1"/>
              <a:t>webhook</a:t>
            </a:r>
            <a:endParaRPr lang="en-US" sz="1200" dirty="0"/>
          </a:p>
          <a:p>
            <a:pPr marL="515541" indent="-257175"/>
            <a:r>
              <a:rPr lang="en-US" sz="1200" dirty="0"/>
              <a:t>GitHub </a:t>
            </a:r>
            <a:r>
              <a:rPr lang="en-US" sz="1200" dirty="0" err="1"/>
              <a:t>webhook</a:t>
            </a:r>
            <a:endParaRPr lang="en-US" sz="1200" dirty="0"/>
          </a:p>
          <a:p>
            <a:pPr marL="515541" indent="-257175"/>
            <a:r>
              <a:rPr lang="en-US" sz="1200" dirty="0" err="1"/>
              <a:t>HTTPTrigger</a:t>
            </a:r>
            <a:endParaRPr lang="en-US" sz="1200" dirty="0"/>
          </a:p>
          <a:p>
            <a:pPr marL="515541" indent="-257175"/>
            <a:r>
              <a:rPr lang="en-US" sz="1200" dirty="0" err="1"/>
              <a:t>QueueTrigger</a:t>
            </a:r>
            <a:endParaRPr lang="en-US" sz="1200" dirty="0"/>
          </a:p>
          <a:p>
            <a:pPr marL="515541" indent="-257175"/>
            <a:r>
              <a:rPr lang="en-US" sz="1200" dirty="0" err="1"/>
              <a:t>ServiceBusQueueTrigger</a:t>
            </a:r>
            <a:endParaRPr lang="en-US" sz="1200" dirty="0"/>
          </a:p>
          <a:p>
            <a:pPr marL="515541" indent="-257175"/>
            <a:r>
              <a:rPr lang="en-US" sz="1200" dirty="0" err="1"/>
              <a:t>ServiceBusTopicTrigger</a:t>
            </a:r>
            <a:endParaRPr lang="en-US" sz="1200" dirty="0"/>
          </a:p>
          <a:p>
            <a:pPr marL="515541" indent="-257175"/>
            <a:r>
              <a:rPr lang="en-US" sz="1200" dirty="0" err="1"/>
              <a:t>TimerTrigger</a:t>
            </a:r>
            <a:endParaRPr lang="en-US" sz="1200" dirty="0"/>
          </a:p>
          <a:p>
            <a:pPr marL="515541" indent="-257175"/>
            <a:r>
              <a:rPr lang="en-US" sz="1200" dirty="0"/>
              <a:t>Blank &amp; Experimental</a:t>
            </a:r>
          </a:p>
          <a:p>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3</a:t>
            </a:fld>
            <a:endParaRPr lang="en-GB"/>
          </a:p>
        </p:txBody>
      </p:sp>
    </p:spTree>
    <p:extLst>
      <p:ext uri="{BB962C8B-B14F-4D97-AF65-F5344CB8AC3E}">
        <p14:creationId xmlns:p14="http://schemas.microsoft.com/office/powerpoint/2010/main" val="139538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Martin Kearns Timer?</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41314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764185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Creat</a:t>
            </a:r>
            <a:r>
              <a:rPr lang="en-GB" baseline="0" dirty="0"/>
              <a:t> a new function from a template. Call it via git hub.</a:t>
            </a:r>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8</a:t>
            </a:fld>
            <a:endParaRPr lang="en-GB"/>
          </a:p>
        </p:txBody>
      </p:sp>
    </p:spTree>
    <p:extLst>
      <p:ext uri="{BB962C8B-B14F-4D97-AF65-F5344CB8AC3E}">
        <p14:creationId xmlns:p14="http://schemas.microsoft.com/office/powerpoint/2010/main" val="4279783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2703637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10</a:t>
            </a:fld>
            <a:endParaRPr lang="en-GB"/>
          </a:p>
        </p:txBody>
      </p:sp>
    </p:spTree>
    <p:extLst>
      <p:ext uri="{BB962C8B-B14F-4D97-AF65-F5344CB8AC3E}">
        <p14:creationId xmlns:p14="http://schemas.microsoft.com/office/powerpoint/2010/main" val="238916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don’t think we are set in our ways, but doing things differently can sometimes</a:t>
            </a:r>
            <a:r>
              <a:rPr lang="en-GB" baseline="0" dirty="0"/>
              <a:t> be a challenge.</a:t>
            </a:r>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12</a:t>
            </a:fld>
            <a:endParaRPr lang="en-GB"/>
          </a:p>
        </p:txBody>
      </p:sp>
    </p:spTree>
    <p:extLst>
      <p:ext uri="{BB962C8B-B14F-4D97-AF65-F5344CB8AC3E}">
        <p14:creationId xmlns:p14="http://schemas.microsoft.com/office/powerpoint/2010/main" val="2287676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AFA09F1-80AA-4E36-B9C8-1C363086BF06}" type="slidenum">
              <a:rPr lang="en-GB" smtClean="0"/>
              <a:t>17</a:t>
            </a:fld>
            <a:endParaRPr lang="en-GB"/>
          </a:p>
        </p:txBody>
      </p:sp>
    </p:spTree>
    <p:extLst>
      <p:ext uri="{BB962C8B-B14F-4D97-AF65-F5344CB8AC3E}">
        <p14:creationId xmlns:p14="http://schemas.microsoft.com/office/powerpoint/2010/main" val="2317891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3416" y="334315"/>
            <a:ext cx="1427143" cy="47041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7719" y="176644"/>
            <a:ext cx="1906849" cy="630203"/>
          </a:xfrm>
          <a:prstGeom prst="rect">
            <a:avLst/>
          </a:prstGeom>
        </p:spPr>
      </p:pic>
      <p:sp>
        <p:nvSpPr>
          <p:cNvPr id="8" name="Rectangle 7"/>
          <p:cNvSpPr/>
          <p:nvPr/>
        </p:nvSpPr>
        <p:spPr>
          <a:xfrm>
            <a:off x="200025" y="771550"/>
            <a:ext cx="8748713" cy="4176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0" hasCustomPrompt="1"/>
          </p:nvPr>
        </p:nvSpPr>
        <p:spPr>
          <a:xfrm>
            <a:off x="395536" y="2109048"/>
            <a:ext cx="6129338" cy="720725"/>
          </a:xfrm>
          <a:prstGeom prst="rect">
            <a:avLst/>
          </a:prstGeom>
        </p:spPr>
        <p:txBody>
          <a:bodyPr/>
          <a:lstStyle>
            <a:lvl1pPr marL="0" indent="0">
              <a:buNone/>
              <a:defRPr lang="en-US" sz="6900" kern="1200" dirty="0" smtClean="0">
                <a:solidFill>
                  <a:schemeClr val="bg1"/>
                </a:solidFill>
                <a:latin typeface="+mj-lt"/>
                <a:ea typeface="+mj-ea"/>
                <a:cs typeface="Segoe UI Semibold" panose="020B0702040204020203" pitchFamily="34" charset="0"/>
              </a:defRPr>
            </a:lvl1pPr>
          </a:lstStyle>
          <a:p>
            <a:pPr lvl="0"/>
            <a:r>
              <a:rPr lang="en-US" dirty="0"/>
              <a:t>Subtitle</a:t>
            </a:r>
            <a:endParaRPr lang="en-GB" dirty="0"/>
          </a:p>
        </p:txBody>
      </p:sp>
      <p:sp>
        <p:nvSpPr>
          <p:cNvPr id="13" name="Subtitle 2"/>
          <p:cNvSpPr txBox="1">
            <a:spLocks/>
          </p:cNvSpPr>
          <p:nvPr/>
        </p:nvSpPr>
        <p:spPr>
          <a:xfrm>
            <a:off x="369830" y="4349069"/>
            <a:ext cx="6048672" cy="7920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solidFill>
                  <a:schemeClr val="bg1"/>
                </a:solidFill>
                <a:latin typeface="Arial" panose="020B0604020202020204" pitchFamily="34" charset="0"/>
                <a:cs typeface="Arial" panose="020B0604020202020204" pitchFamily="34" charset="0"/>
              </a:rPr>
              <a:t>Martin Beeby - @</a:t>
            </a:r>
            <a:r>
              <a:rPr lang="en-GB" sz="2400" dirty="0" err="1">
                <a:solidFill>
                  <a:schemeClr val="bg1"/>
                </a:solidFill>
                <a:latin typeface="Arial" panose="020B0604020202020204" pitchFamily="34" charset="0"/>
                <a:cs typeface="Arial" panose="020B0604020202020204" pitchFamily="34" charset="0"/>
              </a:rPr>
              <a:t>thebeebs</a:t>
            </a:r>
            <a:endParaRPr lang="en-GB" sz="2400" dirty="0">
              <a:solidFill>
                <a:schemeClr val="bg1"/>
              </a:solidFill>
              <a:latin typeface="Arial" panose="020B0604020202020204" pitchFamily="34" charset="0"/>
              <a:cs typeface="Arial" panose="020B0604020202020204" pitchFamily="34" charset="0"/>
            </a:endParaRPr>
          </a:p>
        </p:txBody>
      </p:sp>
      <p:sp>
        <p:nvSpPr>
          <p:cNvPr id="15" name="Title 14"/>
          <p:cNvSpPr>
            <a:spLocks noGrp="1"/>
          </p:cNvSpPr>
          <p:nvPr>
            <p:ph type="title" hasCustomPrompt="1"/>
          </p:nvPr>
        </p:nvSpPr>
        <p:spPr>
          <a:xfrm>
            <a:off x="395536" y="1432771"/>
            <a:ext cx="7886700" cy="993775"/>
          </a:xfrm>
          <a:prstGeom prst="rect">
            <a:avLst/>
          </a:prstGeom>
        </p:spPr>
        <p:txBody>
          <a:bodyPr/>
          <a:lstStyle>
            <a:lvl1pPr>
              <a:defRPr lang="en-US" sz="10500" kern="1200" smtClean="0">
                <a:solidFill>
                  <a:prstClr val="white"/>
                </a:solidFill>
                <a:latin typeface="Bebas Neue" panose="020B0606020202050201" pitchFamily="34" charset="0"/>
                <a:ea typeface="+mn-ea"/>
                <a:cs typeface="Segoe UI Semibold" panose="020B0702040204020203" pitchFamily="34" charset="0"/>
              </a:defRPr>
            </a:lvl1pPr>
          </a:lstStyle>
          <a:p>
            <a:r>
              <a:rPr lang="en-US" dirty="0"/>
              <a:t>title</a:t>
            </a:r>
            <a:endParaRPr lang="en-GB" dirty="0"/>
          </a:p>
        </p:txBody>
      </p:sp>
    </p:spTree>
    <p:extLst>
      <p:ext uri="{BB962C8B-B14F-4D97-AF65-F5344CB8AC3E}">
        <p14:creationId xmlns:p14="http://schemas.microsoft.com/office/powerpoint/2010/main" val="31379603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14:presetBounceEnd="48000">
                                      <p:stCondLst>
                                        <p:cond delay="0"/>
                                      </p:stCondLst>
                                      <p:childTnLst>
                                        <p:animMotion origin="layout" path="M 0.0658 -3.7037E-7 L -1.38889E-6 -3.7037E-7 " pathEditMode="relative" rAng="0" ptsTypes="AA" p14:bounceEnd="48000">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14:presetBounceEnd="48000">
                                      <p:stCondLst>
                                        <p:cond delay="300"/>
                                      </p:stCondLst>
                                      <p:childTnLst>
                                        <p:animMotion origin="layout" path="M 4.16667E-6 -2.46914E-6 L -0.09497 -2.46914E-6 " pathEditMode="relative" rAng="0" ptsTypes="AA" p14:bounceEnd="48000">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14:presetBounceEnd="60000">
                                      <p:stCondLst>
                                        <p:cond delay="800"/>
                                      </p:stCondLst>
                                      <p:childTnLst>
                                        <p:animMotion origin="layout" path="M 1.38889E-6 0.20031 L 1.38889E-6 3.08642E-6 " pathEditMode="relative" rAng="0" ptsTypes="AA" p14:bounceEnd="60000">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14:presetBounceEnd="60000">
                      <p:stCondLst>
                        <p:cond delay="800"/>
                      </p:stCondLst>
                      <p:childTnLst>
                        <p:animMotion origin="layout" path="M 1.38889E-6 0.20031 L 1.38889E-6 3.08642E-6 " pathEditMode="relative" rAng="0" ptsTypes="AA" p14:bounceEnd="60000">
                          <p:cBhvr>
                            <p:cTn dur="1000" fill="hold"/>
                            <p:tgtEl>
                              <p:spTgt spid="7"/>
                            </p:tgtEl>
                            <p:attrNameLst>
                              <p:attrName>ppt_x</p:attrName>
                              <p:attrName>ppt_y</p:attrName>
                            </p:attrNameLst>
                          </p:cBhvr>
                          <p:rCtr x="0" y="-10031"/>
                        </p:animMotion>
                      </p:childTnLst>
                    </p:cTn>
                  </p:par>
                </p:tnLst>
              </p:tmpl>
            </p:tmplLst>
          </p:bldP>
          <p:bldP spid="13" grpId="0" build="p"/>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
                                            <p:tgtEl>
                                              <p:spTgt spid="11"/>
                                            </p:tgtEl>
                                          </p:cBhvr>
                                        </p:animEffect>
                                      </p:childTnLst>
                                    </p:cTn>
                                  </p:par>
                                  <p:par>
                                    <p:cTn id="12" presetID="35" presetClass="path" presetSubtype="0" accel="40000" fill="hold" nodeType="withEffect">
                                      <p:stCondLst>
                                        <p:cond delay="0"/>
                                      </p:stCondLst>
                                      <p:childTnLst>
                                        <p:animMotion origin="layout" path="M 0.0658 -3.7037E-7 L -1.38889E-6 -3.7037E-7 " pathEditMode="relative" rAng="0" ptsTypes="AA">
                                          <p:cBhvr>
                                            <p:cTn id="13" dur="500" fill="hold"/>
                                            <p:tgtEl>
                                              <p:spTgt spid="11"/>
                                            </p:tgtEl>
                                            <p:attrNameLst>
                                              <p:attrName>ppt_x</p:attrName>
                                              <p:attrName>ppt_y</p:attrName>
                                            </p:attrNameLst>
                                          </p:cBhvr>
                                          <p:rCtr x="-3299" y="0"/>
                                        </p:animMotion>
                                      </p:childTnLst>
                                    </p:cTn>
                                  </p:par>
                                  <p:par>
                                    <p:cTn id="14" presetID="10" presetClass="entr" presetSubtype="0" fill="hold"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35" presetClass="path" presetSubtype="0" accel="40000" fill="hold" nodeType="withEffect">
                                      <p:stCondLst>
                                        <p:cond delay="300"/>
                                      </p:stCondLst>
                                      <p:childTnLst>
                                        <p:animMotion origin="layout" path="M 4.16667E-6 -2.46914E-6 L -0.09497 -2.46914E-6 " pathEditMode="relative" rAng="0" ptsTypes="AA">
                                          <p:cBhvr>
                                            <p:cTn id="18" dur="600" spd="-100000" fill="hold"/>
                                            <p:tgtEl>
                                              <p:spTgt spid="10"/>
                                            </p:tgtEl>
                                            <p:attrNameLst>
                                              <p:attrName>ppt_x</p:attrName>
                                              <p:attrName>ppt_y</p:attrName>
                                            </p:attrNameLst>
                                          </p:cBhvr>
                                          <p:rCtr x="-4757" y="0"/>
                                        </p:animMotion>
                                      </p:childTnLst>
                                    </p:cTn>
                                  </p:par>
                                  <p:par>
                                    <p:cTn id="19" presetID="10" presetClass="entr" presetSubtype="0" fill="hold" grpId="0" nodeType="withEffect">
                                      <p:stCondLst>
                                        <p:cond delay="8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800"/>
                                            <p:tgtEl>
                                              <p:spTgt spid="7"/>
                                            </p:tgtEl>
                                          </p:cBhvr>
                                        </p:animEffect>
                                      </p:childTnLst>
                                    </p:cTn>
                                  </p:par>
                                  <p:par>
                                    <p:cTn id="22" presetID="64" presetClass="path" presetSubtype="0" accel="50000" fill="hold" grpId="1" nodeType="withEffect">
                                      <p:stCondLst>
                                        <p:cond delay="800"/>
                                      </p:stCondLst>
                                      <p:childTnLst>
                                        <p:animMotion origin="layout" path="M 1.38889E-6 0.20031 L 1.38889E-6 3.08642E-6 " pathEditMode="relative" rAng="0" ptsTypes="AA">
                                          <p:cBhvr>
                                            <p:cTn id="23" dur="1000" fill="hold"/>
                                            <p:tgtEl>
                                              <p:spTgt spid="7"/>
                                            </p:tgtEl>
                                            <p:attrNameLst>
                                              <p:attrName>ppt_x</p:attrName>
                                              <p:attrName>ppt_y</p:attrName>
                                            </p:attrNameLst>
                                          </p:cBhvr>
                                          <p:rCtr x="0" y="-10031"/>
                                        </p:animMotion>
                                      </p:childTnLst>
                                    </p:cTn>
                                  </p:par>
                                </p:childTnLst>
                              </p:cTn>
                            </p:par>
                            <p:par>
                              <p:cTn id="24" fill="hold">
                                <p:stCondLst>
                                  <p:cond delay="2300"/>
                                </p:stCondLst>
                                <p:childTnLst>
                                  <p:par>
                                    <p:cTn id="25" presetID="10" presetClass="entr" presetSubtype="0"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400" fill="hold"/>
                                            <p:tgtEl>
                                              <p:spTgt spid="15"/>
                                            </p:tgtEl>
                                            <p:attrNameLst>
                                              <p:attrName>ppt_w</p:attrName>
                                            </p:attrNameLst>
                                          </p:cBhvr>
                                          <p:tavLst>
                                            <p:tav tm="0">
                                              <p:val>
                                                <p:fltVal val="0"/>
                                              </p:val>
                                            </p:tav>
                                            <p:tav tm="100000">
                                              <p:val>
                                                <p:strVal val="#ppt_w"/>
                                              </p:val>
                                            </p:tav>
                                          </p:tavLst>
                                        </p:anim>
                                        <p:anim calcmode="lin" valueType="num">
                                          <p:cBhvr>
                                            <p:cTn id="31" dur="400" fill="hold"/>
                                            <p:tgtEl>
                                              <p:spTgt spid="15"/>
                                            </p:tgtEl>
                                            <p:attrNameLst>
                                              <p:attrName>ppt_h</p:attrName>
                                            </p:attrNameLst>
                                          </p:cBhvr>
                                          <p:tavLst>
                                            <p:tav tm="0">
                                              <p:val>
                                                <p:fltVal val="0"/>
                                              </p:val>
                                            </p:tav>
                                            <p:tav tm="100000">
                                              <p:val>
                                                <p:strVal val="#ppt_h"/>
                                              </p:val>
                                            </p:tav>
                                          </p:tavLst>
                                        </p:anim>
                                        <p:animEffect transition="in" filter="fade">
                                          <p:cBhvr>
                                            <p:cTn id="3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tmplLst>
              <p:tmpl>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800"/>
                            <p:tgtEl>
                              <p:spTgt spid="7"/>
                            </p:tgtEl>
                          </p:cBhvr>
                        </p:animEffect>
                      </p:childTnLst>
                    </p:cTn>
                  </p:par>
                </p:tnLst>
              </p:tmpl>
            </p:tmplLst>
          </p:bldP>
          <p:bldP spid="7" grpId="1">
            <p:tmplLst>
              <p:tmpl>
                <p:tnLst>
                  <p:par>
                    <p:cTn presetID="64" presetClass="path" presetSubtype="0" accel="50000" fill="hold" nodeType="withEffect">
                      <p:stCondLst>
                        <p:cond delay="800"/>
                      </p:stCondLst>
                      <p:childTnLst>
                        <p:animMotion origin="layout" path="M 1.38889E-6 0.20031 L 1.38889E-6 3.08642E-6 " pathEditMode="relative" rAng="0" ptsTypes="AA">
                          <p:cBhvr>
                            <p:cTn dur="1000" fill="hold"/>
                            <p:tgtEl>
                              <p:spTgt spid="7"/>
                            </p:tgtEl>
                            <p:attrNameLst>
                              <p:attrName>ppt_x</p:attrName>
                              <p:attrName>ppt_y</p:attrName>
                            </p:attrNameLst>
                          </p:cBhvr>
                          <p:rCtr x="0" y="-10031"/>
                        </p:animMotion>
                      </p:childTnLst>
                    </p:cTn>
                  </p:par>
                </p:tnLst>
              </p:tmpl>
            </p:tmplLst>
          </p:bldP>
          <p:bldP spid="13" grpId="0" build="p"/>
          <p:bldP spid="15"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rang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a:t>http://www.github.com</a:t>
            </a:r>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261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een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a:t>http://www.github.com</a:t>
            </a:r>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375577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211051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72563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p:spTree>
      <p:nvGrpSpPr>
        <p:cNvPr id="1" name=""/>
        <p:cNvGrpSpPr/>
        <p:nvPr/>
      </p:nvGrpSpPr>
      <p:grpSpPr>
        <a:xfrm>
          <a:off x="0" y="0"/>
          <a:ext cx="0" cy="0"/>
          <a:chOff x="0" y="0"/>
          <a:chExt cx="0" cy="0"/>
        </a:xfrm>
      </p:grpSpPr>
      <p:sp>
        <p:nvSpPr>
          <p:cNvPr id="6" name="Rectangle 5"/>
          <p:cNvSpPr/>
          <p:nvPr userDrawn="1"/>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Picture Placeholder 3"/>
          <p:cNvSpPr>
            <a:spLocks noGrp="1"/>
          </p:cNvSpPr>
          <p:nvPr>
            <p:ph type="pic" sz="quarter" idx="10"/>
          </p:nvPr>
        </p:nvSpPr>
        <p:spPr>
          <a:xfrm>
            <a:off x="200023" y="195485"/>
            <a:ext cx="8748711" cy="3599779"/>
          </a:xfrm>
          <a:prstGeom prst="rect">
            <a:avLst/>
          </a:prstGeom>
        </p:spPr>
        <p:txBody>
          <a:bodyPr/>
          <a:lstStyle/>
          <a:p>
            <a:endParaRPr lang="en-GB"/>
          </a:p>
        </p:txBody>
      </p:sp>
    </p:spTree>
    <p:extLst>
      <p:ext uri="{BB962C8B-B14F-4D97-AF65-F5344CB8AC3E}">
        <p14:creationId xmlns:p14="http://schemas.microsoft.com/office/powerpoint/2010/main" val="4881305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Picture">
    <p:spTree>
      <p:nvGrpSpPr>
        <p:cNvPr id="1" name=""/>
        <p:cNvGrpSpPr/>
        <p:nvPr/>
      </p:nvGrpSpPr>
      <p:grpSpPr>
        <a:xfrm>
          <a:off x="0" y="0"/>
          <a:ext cx="0" cy="0"/>
          <a:chOff x="0" y="0"/>
          <a:chExt cx="0" cy="0"/>
        </a:xfrm>
      </p:grpSpPr>
      <p:sp>
        <p:nvSpPr>
          <p:cNvPr id="6" name="Rectangle 5"/>
          <p:cNvSpPr/>
          <p:nvPr/>
        </p:nvSpPr>
        <p:spPr>
          <a:xfrm>
            <a:off x="200024" y="195486"/>
            <a:ext cx="8748713" cy="35454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00025" y="3867373"/>
            <a:ext cx="8748713" cy="108086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7020272" y="4407805"/>
            <a:ext cx="1733168" cy="534987"/>
            <a:chOff x="6778624" y="3338515"/>
            <a:chExt cx="1738313" cy="536575"/>
          </a:xfrm>
        </p:grpSpPr>
        <p:sp>
          <p:nvSpPr>
            <p:cNvPr id="11" name="Freeform 5"/>
            <p:cNvSpPr>
              <a:spLocks/>
            </p:cNvSpPr>
            <p:nvPr/>
          </p:nvSpPr>
          <p:spPr bwMode="auto">
            <a:xfrm>
              <a:off x="6778624" y="3338515"/>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93010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0 -6.17284E-7 L -0.07951 -6.17284E-7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5.55556E-7 -1.35802E-6 L -0.07951 -1.35802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2"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 grpId="0"/>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8D2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10505965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8D2E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8742840"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38636" y="195263"/>
            <a:ext cx="4304229" cy="2894103"/>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4087117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8742840"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38636" y="195263"/>
            <a:ext cx="4304229" cy="2894103"/>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38887614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Purple - PicInfo">
    <p:spTree>
      <p:nvGrpSpPr>
        <p:cNvPr id="1" name=""/>
        <p:cNvGrpSpPr/>
        <p:nvPr/>
      </p:nvGrpSpPr>
      <p:grpSpPr>
        <a:xfrm>
          <a:off x="0" y="0"/>
          <a:ext cx="0" cy="0"/>
          <a:chOff x="0" y="0"/>
          <a:chExt cx="0" cy="0"/>
        </a:xfrm>
      </p:grpSpPr>
      <p:sp>
        <p:nvSpPr>
          <p:cNvPr id="3" name="Rectangle 2"/>
          <p:cNvSpPr/>
          <p:nvPr/>
        </p:nvSpPr>
        <p:spPr>
          <a:xfrm>
            <a:off x="200025" y="195486"/>
            <a:ext cx="4267472" cy="2360532"/>
          </a:xfrm>
          <a:prstGeom prst="rect">
            <a:avLst/>
          </a:prstGeom>
          <a:solidFill>
            <a:srgbClr val="FF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16963" y="2208679"/>
            <a:ext cx="1577769" cy="520066"/>
          </a:xfrm>
          <a:prstGeom prst="rect">
            <a:avLst/>
          </a:prstGeom>
        </p:spPr>
      </p:pic>
      <p:sp>
        <p:nvSpPr>
          <p:cNvPr id="7" name="Rectangle 6"/>
          <p:cNvSpPr/>
          <p:nvPr/>
        </p:nvSpPr>
        <p:spPr>
          <a:xfrm>
            <a:off x="200025" y="2720598"/>
            <a:ext cx="8742840" cy="2189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832" y="3043641"/>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44" y="3504593"/>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44" y="3959359"/>
            <a:ext cx="168478" cy="168478"/>
          </a:xfrm>
          <a:prstGeom prst="rect">
            <a:avLst/>
          </a:prstGeom>
        </p:spPr>
      </p:pic>
      <p:sp>
        <p:nvSpPr>
          <p:cNvPr id="20" name="Text Placeholder 14"/>
          <p:cNvSpPr>
            <a:spLocks noGrp="1"/>
          </p:cNvSpPr>
          <p:nvPr>
            <p:ph type="body" sz="quarter" idx="11"/>
          </p:nvPr>
        </p:nvSpPr>
        <p:spPr>
          <a:xfrm>
            <a:off x="706209" y="2921370"/>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4"/>
          <p:cNvSpPr>
            <a:spLocks noGrp="1"/>
          </p:cNvSpPr>
          <p:nvPr>
            <p:ph type="body" sz="quarter" idx="12"/>
          </p:nvPr>
        </p:nvSpPr>
        <p:spPr>
          <a:xfrm>
            <a:off x="714948" y="3382322"/>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4948" y="3843274"/>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4" name="Picture Placeholder 23"/>
          <p:cNvSpPr>
            <a:spLocks noGrp="1"/>
          </p:cNvSpPr>
          <p:nvPr>
            <p:ph type="pic" sz="quarter" idx="14"/>
          </p:nvPr>
        </p:nvSpPr>
        <p:spPr>
          <a:xfrm>
            <a:off x="4638636" y="195262"/>
            <a:ext cx="4304229" cy="236075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5505" y="4427657"/>
            <a:ext cx="168478" cy="168478"/>
          </a:xfrm>
          <a:prstGeom prst="rect">
            <a:avLst/>
          </a:prstGeom>
        </p:spPr>
      </p:pic>
      <p:sp>
        <p:nvSpPr>
          <p:cNvPr id="14" name="Text Placeholder 14"/>
          <p:cNvSpPr>
            <a:spLocks noGrp="1"/>
          </p:cNvSpPr>
          <p:nvPr>
            <p:ph type="body" sz="quarter" idx="15"/>
          </p:nvPr>
        </p:nvSpPr>
        <p:spPr>
          <a:xfrm>
            <a:off x="706209" y="4311572"/>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290617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wipe(left)">
                                          <p:cBhvr>
                                            <p:cTn id="6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wipe(left)">
                                          <p:cBhvr>
                                            <p:cTn id="6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200024" y="195484"/>
            <a:ext cx="8738033" cy="14828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title="Mouse"/>
          <p:cNvSpPr/>
          <p:nvPr/>
        </p:nvSpPr>
        <p:spPr>
          <a:xfrm>
            <a:off x="200025" y="3494556"/>
            <a:ext cx="8738032" cy="14536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p:cNvSpPr/>
          <p:nvPr/>
        </p:nvSpPr>
        <p:spPr>
          <a:xfrm>
            <a:off x="199529" y="1891473"/>
            <a:ext cx="8738528" cy="1389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395536" y="546469"/>
            <a:ext cx="7886700" cy="780873"/>
          </a:xfrm>
          <a:prstGeom prst="rect">
            <a:avLst/>
          </a:prstGeom>
        </p:spPr>
        <p:txBody>
          <a:bodyPr/>
          <a:lstStyle>
            <a:lvl1pPr>
              <a:defRPr sz="6000"/>
            </a:lvl1pPr>
          </a:lstStyle>
          <a:p>
            <a:r>
              <a:rPr lang="en-US"/>
              <a:t>Click to edit Master title style</a:t>
            </a:r>
            <a:endParaRPr lang="en-GB" dirty="0"/>
          </a:p>
        </p:txBody>
      </p:sp>
      <p:sp>
        <p:nvSpPr>
          <p:cNvPr id="12" name="Text Placeholder 11"/>
          <p:cNvSpPr>
            <a:spLocks noGrp="1"/>
          </p:cNvSpPr>
          <p:nvPr>
            <p:ph type="body" sz="quarter" idx="10"/>
          </p:nvPr>
        </p:nvSpPr>
        <p:spPr>
          <a:xfrm>
            <a:off x="395288" y="2129242"/>
            <a:ext cx="7849244" cy="914400"/>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a:t>Click to edit Master text styles</a:t>
            </a:r>
          </a:p>
        </p:txBody>
      </p:sp>
      <p:sp>
        <p:nvSpPr>
          <p:cNvPr id="14" name="Text Placeholder 13"/>
          <p:cNvSpPr>
            <a:spLocks noGrp="1"/>
          </p:cNvSpPr>
          <p:nvPr>
            <p:ph type="body" sz="quarter" idx="11"/>
          </p:nvPr>
        </p:nvSpPr>
        <p:spPr>
          <a:xfrm>
            <a:off x="395288" y="3717365"/>
            <a:ext cx="8353425" cy="1008063"/>
          </a:xfrm>
          <a:prstGeom prst="rect">
            <a:avLst/>
          </a:prstGeom>
        </p:spPr>
        <p:txBody>
          <a:bodyPr/>
          <a:lstStyle>
            <a:lvl1pPr marL="0" indent="0">
              <a:buNone/>
              <a:defRPr lang="en-GB" sz="6000" kern="1200" dirty="0" smtClean="0">
                <a:solidFill>
                  <a:schemeClr val="bg1"/>
                </a:solidFill>
                <a:latin typeface="+mj-lt"/>
                <a:ea typeface="+mj-ea"/>
                <a:cs typeface="+mj-cs"/>
              </a:defRPr>
            </a:lvl1pPr>
          </a:lstStyle>
          <a:p>
            <a:pPr lvl="0"/>
            <a:r>
              <a:rPr lang="en-US"/>
              <a:t>Click to edit Master text styles</a:t>
            </a:r>
          </a:p>
        </p:txBody>
      </p:sp>
    </p:spTree>
    <p:extLst>
      <p:ext uri="{BB962C8B-B14F-4D97-AF65-F5344CB8AC3E}">
        <p14:creationId xmlns:p14="http://schemas.microsoft.com/office/powerpoint/2010/main" val="14412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p:bldP spid="12" grpId="0">
        <p:tmplLst>
          <p:tmpl>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250"/>
                        <p:tgtEl>
                          <p:spTgt spid="12"/>
                        </p:tgtEl>
                      </p:cBhvr>
                    </p:animEffect>
                  </p:childTnLst>
                </p:cTn>
              </p:par>
            </p:tnLst>
          </p:tmpl>
        </p:tmplLst>
      </p:bldP>
      <p:bldP spid="14" grpId="0">
        <p:tmplLst>
          <p:tmpl>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250"/>
                        <p:tgtEl>
                          <p:spTgt spid="14"/>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Purpl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rgbClr val="90B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8742840"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8043801"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38636" y="195263"/>
            <a:ext cx="4304229" cy="2894103"/>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918552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Orange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2042243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nk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0343706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een - PicInfo">
    <p:spTree>
      <p:nvGrpSpPr>
        <p:cNvPr id="1" name=""/>
        <p:cNvGrpSpPr/>
        <p:nvPr/>
      </p:nvGrpSpPr>
      <p:grpSpPr>
        <a:xfrm>
          <a:off x="0" y="0"/>
          <a:ext cx="0" cy="0"/>
          <a:chOff x="0" y="0"/>
          <a:chExt cx="0" cy="0"/>
        </a:xfrm>
      </p:grpSpPr>
      <p:sp>
        <p:nvSpPr>
          <p:cNvPr id="3" name="Rectangle 2"/>
          <p:cNvSpPr/>
          <p:nvPr/>
        </p:nvSpPr>
        <p:spPr>
          <a:xfrm>
            <a:off x="200025" y="195485"/>
            <a:ext cx="4267472" cy="28938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56376" y="2800350"/>
            <a:ext cx="1577769" cy="520066"/>
          </a:xfrm>
          <a:prstGeom prst="rect">
            <a:avLst/>
          </a:prstGeom>
        </p:spPr>
      </p:pic>
      <p:sp>
        <p:nvSpPr>
          <p:cNvPr id="7" name="Rectangle 6"/>
          <p:cNvSpPr/>
          <p:nvPr/>
        </p:nvSpPr>
        <p:spPr>
          <a:xfrm>
            <a:off x="200025" y="3291840"/>
            <a:ext cx="4267472" cy="1656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1"/>
            <a:ext cx="4092451" cy="2660575"/>
          </a:xfrm>
          <a:prstGeom prst="rect">
            <a:avLst/>
          </a:prstGeom>
        </p:spPr>
        <p:txBody>
          <a:bodyPr/>
          <a:lstStyle>
            <a:lvl1pPr>
              <a:defRPr sz="6000"/>
            </a:lvl1pPr>
          </a:lstStyle>
          <a:p>
            <a:r>
              <a:rPr lang="en-US"/>
              <a:t>Click to edit Master title style</a:t>
            </a:r>
            <a:endParaRPr lang="en-GB" dirty="0"/>
          </a:p>
        </p:txBody>
      </p:sp>
    </p:spTree>
    <p:extLst>
      <p:ext uri="{BB962C8B-B14F-4D97-AF65-F5344CB8AC3E}">
        <p14:creationId xmlns:p14="http://schemas.microsoft.com/office/powerpoint/2010/main" val="12034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7 -1.7284E-6 L -3.61111E-6 -1.7284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7 -1.7284E-6 L -3.61111E-6 -1.7284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2">
                                                <p:txEl>
                                                  <p:pRg st="0" end="0"/>
                                                </p:txEl>
                                              </p:spTgt>
                                            </p:tgtEl>
                                            <p:attrNameLst>
                                              <p:attrName>style.visibility</p:attrName>
                                            </p:attrNameLst>
                                          </p:cBhvr>
                                          <p:to>
                                            <p:strVal val="visible"/>
                                          </p:to>
                                        </p:set>
                                        <p:animEffect transition="in" filter="wipe(left)">
                                          <p:cBhvr>
                                            <p:cTn id="5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Lst>
      </p:timing>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nk - PicInfo">
    <p:spTree>
      <p:nvGrpSpPr>
        <p:cNvPr id="1" name=""/>
        <p:cNvGrpSpPr/>
        <p:nvPr/>
      </p:nvGrpSpPr>
      <p:grpSpPr>
        <a:xfrm>
          <a:off x="0" y="0"/>
          <a:ext cx="0" cy="0"/>
          <a:chOff x="0" y="0"/>
          <a:chExt cx="0" cy="0"/>
        </a:xfrm>
      </p:grpSpPr>
      <p:sp>
        <p:nvSpPr>
          <p:cNvPr id="3" name="Rectangle 2"/>
          <p:cNvSpPr/>
          <p:nvPr/>
        </p:nvSpPr>
        <p:spPr>
          <a:xfrm>
            <a:off x="200025" y="195485"/>
            <a:ext cx="4267472" cy="16948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14984" y="1526629"/>
            <a:ext cx="1577769" cy="520066"/>
          </a:xfrm>
          <a:prstGeom prst="rect">
            <a:avLst/>
          </a:prstGeom>
        </p:spPr>
      </p:pic>
      <p:sp>
        <p:nvSpPr>
          <p:cNvPr id="7" name="Rectangle 6"/>
          <p:cNvSpPr/>
          <p:nvPr/>
        </p:nvSpPr>
        <p:spPr>
          <a:xfrm>
            <a:off x="200024" y="2043602"/>
            <a:ext cx="4267472" cy="29046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773" y="3587548"/>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048500"/>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185" y="4503266"/>
            <a:ext cx="168478" cy="168478"/>
          </a:xfrm>
          <a:prstGeom prst="rect">
            <a:avLst/>
          </a:prstGeom>
        </p:spPr>
      </p:pic>
      <p:sp>
        <p:nvSpPr>
          <p:cNvPr id="20" name="Text Placeholder 14"/>
          <p:cNvSpPr>
            <a:spLocks noGrp="1"/>
          </p:cNvSpPr>
          <p:nvPr>
            <p:ph type="body" sz="quarter" idx="11"/>
          </p:nvPr>
        </p:nvSpPr>
        <p:spPr>
          <a:xfrm>
            <a:off x="710150" y="3465277"/>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4"/>
          <p:cNvSpPr>
            <a:spLocks noGrp="1"/>
          </p:cNvSpPr>
          <p:nvPr>
            <p:ph type="body" sz="quarter" idx="12"/>
          </p:nvPr>
        </p:nvSpPr>
        <p:spPr>
          <a:xfrm>
            <a:off x="718889" y="3926229"/>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2" name="Text Placeholder 14"/>
          <p:cNvSpPr>
            <a:spLocks noGrp="1"/>
          </p:cNvSpPr>
          <p:nvPr>
            <p:ph type="body" sz="quarter" idx="13"/>
          </p:nvPr>
        </p:nvSpPr>
        <p:spPr>
          <a:xfrm>
            <a:off x="718889" y="43871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4653976" y="195263"/>
            <a:ext cx="4288889" cy="4752975"/>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2"/>
            <a:ext cx="4092451" cy="1349176"/>
          </a:xfrm>
          <a:prstGeom prst="rect">
            <a:avLst/>
          </a:prstGeom>
        </p:spPr>
        <p:txBody>
          <a:bodyPr/>
          <a:lstStyle>
            <a:lvl1pPr>
              <a:defRPr sz="6000"/>
            </a:lvl1pPr>
          </a:lstStyle>
          <a:p>
            <a:r>
              <a:rPr lang="en-US" dirty="0"/>
              <a:t>Click to edit Master</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1874" y="2196852"/>
            <a:ext cx="168478" cy="16847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3286" y="2657804"/>
            <a:ext cx="168478" cy="16847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3286" y="3112570"/>
            <a:ext cx="168478" cy="168478"/>
          </a:xfrm>
          <a:prstGeom prst="rect">
            <a:avLst/>
          </a:prstGeom>
        </p:spPr>
      </p:pic>
      <p:sp>
        <p:nvSpPr>
          <p:cNvPr id="16" name="Text Placeholder 14"/>
          <p:cNvSpPr>
            <a:spLocks noGrp="1"/>
          </p:cNvSpPr>
          <p:nvPr>
            <p:ph type="body" sz="quarter" idx="15"/>
          </p:nvPr>
        </p:nvSpPr>
        <p:spPr>
          <a:xfrm>
            <a:off x="695251" y="2074581"/>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4"/>
          <p:cNvSpPr>
            <a:spLocks noGrp="1"/>
          </p:cNvSpPr>
          <p:nvPr>
            <p:ph type="body" sz="quarter" idx="16"/>
          </p:nvPr>
        </p:nvSpPr>
        <p:spPr>
          <a:xfrm>
            <a:off x="703990" y="2535533"/>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8" name="Text Placeholder 14"/>
          <p:cNvSpPr>
            <a:spLocks noGrp="1"/>
          </p:cNvSpPr>
          <p:nvPr>
            <p:ph type="body" sz="quarter" idx="17"/>
          </p:nvPr>
        </p:nvSpPr>
        <p:spPr>
          <a:xfrm>
            <a:off x="703990" y="2996485"/>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41366182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8 -2.22222E-6 L 2.77778E-7 -2.22222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wipe(left)">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wipe(left)">
                                          <p:cBhvr>
                                            <p:cTn id="51" dur="500"/>
                                            <p:tgtEl>
                                              <p:spTgt spid="1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animEffect transition="in" filter="wipe(left)">
                                          <p:cBhvr>
                                            <p:cTn id="61" dur="500"/>
                                            <p:tgtEl>
                                              <p:spTgt spid="2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2">
                                                <p:txEl>
                                                  <p:pRg st="0" end="0"/>
                                                </p:txEl>
                                              </p:spTgt>
                                            </p:tgtEl>
                                            <p:attrNameLst>
                                              <p:attrName>style.visibility</p:attrName>
                                            </p:attrNameLst>
                                          </p:cBhvr>
                                          <p:to>
                                            <p:strVal val="visible"/>
                                          </p:to>
                                        </p:set>
                                        <p:animEffect transition="in" filter="wipe(left)">
                                          <p:cBhvr>
                                            <p:cTn id="8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8 -2.22222E-6 L 2.77778E-7 -2.22222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wipe(left)">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wipe(left)">
                                          <p:cBhvr>
                                            <p:cTn id="51" dur="500"/>
                                            <p:tgtEl>
                                              <p:spTgt spid="1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animEffect transition="in" filter="wipe(left)">
                                          <p:cBhvr>
                                            <p:cTn id="61" dur="500"/>
                                            <p:tgtEl>
                                              <p:spTgt spid="2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2">
                                                <p:txEl>
                                                  <p:pRg st="0" end="0"/>
                                                </p:txEl>
                                              </p:spTgt>
                                            </p:tgtEl>
                                            <p:attrNameLst>
                                              <p:attrName>style.visibility</p:attrName>
                                            </p:attrNameLst>
                                          </p:cBhvr>
                                          <p:to>
                                            <p:strVal val="visible"/>
                                          </p:to>
                                        </p:set>
                                        <p:animEffect transition="in" filter="wipe(left)">
                                          <p:cBhvr>
                                            <p:cTn id="81"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Ink - PicInfo">
    <p:spTree>
      <p:nvGrpSpPr>
        <p:cNvPr id="1" name=""/>
        <p:cNvGrpSpPr/>
        <p:nvPr/>
      </p:nvGrpSpPr>
      <p:grpSpPr>
        <a:xfrm>
          <a:off x="0" y="0"/>
          <a:ext cx="0" cy="0"/>
          <a:chOff x="0" y="0"/>
          <a:chExt cx="0" cy="0"/>
        </a:xfrm>
      </p:grpSpPr>
      <p:sp>
        <p:nvSpPr>
          <p:cNvPr id="3" name="Rectangle 2"/>
          <p:cNvSpPr/>
          <p:nvPr/>
        </p:nvSpPr>
        <p:spPr>
          <a:xfrm>
            <a:off x="200025" y="195485"/>
            <a:ext cx="4267472" cy="1694867"/>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714984" y="1526629"/>
            <a:ext cx="1577769" cy="520066"/>
          </a:xfrm>
          <a:prstGeom prst="rect">
            <a:avLst/>
          </a:prstGeom>
        </p:spPr>
      </p:pic>
      <p:sp>
        <p:nvSpPr>
          <p:cNvPr id="7" name="Rectangle 6"/>
          <p:cNvSpPr/>
          <p:nvPr/>
        </p:nvSpPr>
        <p:spPr>
          <a:xfrm>
            <a:off x="4660318" y="195263"/>
            <a:ext cx="4267472" cy="4752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3226" y="1857675"/>
            <a:ext cx="168478" cy="16847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4638" y="2318627"/>
            <a:ext cx="168478" cy="16847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4638" y="2773393"/>
            <a:ext cx="168478" cy="168478"/>
          </a:xfrm>
          <a:prstGeom prst="rect">
            <a:avLst/>
          </a:prstGeom>
        </p:spPr>
      </p:pic>
      <p:sp>
        <p:nvSpPr>
          <p:cNvPr id="20" name="Text Placeholder 14"/>
          <p:cNvSpPr>
            <a:spLocks noGrp="1"/>
          </p:cNvSpPr>
          <p:nvPr>
            <p:ph type="body" sz="quarter" idx="11"/>
          </p:nvPr>
        </p:nvSpPr>
        <p:spPr>
          <a:xfrm>
            <a:off x="5176603" y="1735404"/>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1" name="Text Placeholder 14"/>
          <p:cNvSpPr>
            <a:spLocks noGrp="1"/>
          </p:cNvSpPr>
          <p:nvPr>
            <p:ph type="body" sz="quarter" idx="12"/>
          </p:nvPr>
        </p:nvSpPr>
        <p:spPr>
          <a:xfrm>
            <a:off x="5185342" y="2196356"/>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2" name="Text Placeholder 14"/>
          <p:cNvSpPr>
            <a:spLocks noGrp="1"/>
          </p:cNvSpPr>
          <p:nvPr>
            <p:ph type="body" sz="quarter" idx="13"/>
          </p:nvPr>
        </p:nvSpPr>
        <p:spPr>
          <a:xfrm>
            <a:off x="5185342" y="2657308"/>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Picture Placeholder 23"/>
          <p:cNvSpPr>
            <a:spLocks noGrp="1"/>
          </p:cNvSpPr>
          <p:nvPr>
            <p:ph type="pic" sz="quarter" idx="14"/>
          </p:nvPr>
        </p:nvSpPr>
        <p:spPr>
          <a:xfrm>
            <a:off x="213683" y="2046695"/>
            <a:ext cx="4288889" cy="2901543"/>
          </a:xfrm>
          <a:prstGeom prst="rect">
            <a:avLst/>
          </a:prstGeom>
        </p:spPr>
        <p:txBody>
          <a:bodyPr/>
          <a:lstStyle/>
          <a:p>
            <a:r>
              <a:rPr lang="en-US"/>
              <a:t>Click icon to add picture</a:t>
            </a:r>
            <a:endParaRPr lang="en-GB" dirty="0"/>
          </a:p>
        </p:txBody>
      </p:sp>
      <p:sp>
        <p:nvSpPr>
          <p:cNvPr id="25" name="Title 24"/>
          <p:cNvSpPr>
            <a:spLocks noGrp="1"/>
          </p:cNvSpPr>
          <p:nvPr>
            <p:ph type="title"/>
          </p:nvPr>
        </p:nvSpPr>
        <p:spPr>
          <a:xfrm>
            <a:off x="287535" y="338792"/>
            <a:ext cx="4092451" cy="1349176"/>
          </a:xfrm>
          <a:prstGeom prst="rect">
            <a:avLst/>
          </a:prstGeom>
        </p:spPr>
        <p:txBody>
          <a:bodyPr/>
          <a:lstStyle>
            <a:lvl1pPr>
              <a:defRPr sz="6000"/>
            </a:lvl1pPr>
          </a:lstStyle>
          <a:p>
            <a:r>
              <a:rPr lang="en-US" dirty="0"/>
              <a:t>Click to edit Master</a:t>
            </a:r>
            <a:endParaRPr lang="en-GB"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8327" y="466979"/>
            <a:ext cx="168478" cy="168478"/>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9739" y="927931"/>
            <a:ext cx="168478" cy="168478"/>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9739" y="1382697"/>
            <a:ext cx="168478" cy="168478"/>
          </a:xfrm>
          <a:prstGeom prst="rect">
            <a:avLst/>
          </a:prstGeom>
        </p:spPr>
      </p:pic>
      <p:sp>
        <p:nvSpPr>
          <p:cNvPr id="16" name="Text Placeholder 14"/>
          <p:cNvSpPr>
            <a:spLocks noGrp="1"/>
          </p:cNvSpPr>
          <p:nvPr>
            <p:ph type="body" sz="quarter" idx="15"/>
          </p:nvPr>
        </p:nvSpPr>
        <p:spPr>
          <a:xfrm>
            <a:off x="5161704" y="344708"/>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7" name="Text Placeholder 14"/>
          <p:cNvSpPr>
            <a:spLocks noGrp="1"/>
          </p:cNvSpPr>
          <p:nvPr>
            <p:ph type="body" sz="quarter" idx="16"/>
          </p:nvPr>
        </p:nvSpPr>
        <p:spPr>
          <a:xfrm>
            <a:off x="5170443" y="805660"/>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8" name="Text Placeholder 14"/>
          <p:cNvSpPr>
            <a:spLocks noGrp="1"/>
          </p:cNvSpPr>
          <p:nvPr>
            <p:ph type="body" sz="quarter" idx="17"/>
          </p:nvPr>
        </p:nvSpPr>
        <p:spPr>
          <a:xfrm>
            <a:off x="5170443" y="1266612"/>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94638" y="3241197"/>
            <a:ext cx="168478" cy="168478"/>
          </a:xfrm>
          <a:prstGeom prst="rect">
            <a:avLst/>
          </a:prstGeom>
        </p:spPr>
      </p:pic>
      <p:pic>
        <p:nvPicPr>
          <p:cNvPr id="23" name="Pictur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94638" y="3695963"/>
            <a:ext cx="168478" cy="168478"/>
          </a:xfrm>
          <a:prstGeom prst="rect">
            <a:avLst/>
          </a:prstGeom>
        </p:spPr>
      </p:pic>
      <p:sp>
        <p:nvSpPr>
          <p:cNvPr id="26" name="Text Placeholder 14"/>
          <p:cNvSpPr>
            <a:spLocks noGrp="1"/>
          </p:cNvSpPr>
          <p:nvPr>
            <p:ph type="body" sz="quarter" idx="18"/>
          </p:nvPr>
        </p:nvSpPr>
        <p:spPr>
          <a:xfrm>
            <a:off x="5185342" y="3118926"/>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7" name="Text Placeholder 14"/>
          <p:cNvSpPr>
            <a:spLocks noGrp="1"/>
          </p:cNvSpPr>
          <p:nvPr>
            <p:ph type="body" sz="quarter" idx="19"/>
          </p:nvPr>
        </p:nvSpPr>
        <p:spPr>
          <a:xfrm>
            <a:off x="5185342" y="3579878"/>
            <a:ext cx="3757347" cy="413019"/>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16410465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14:presetBounceEnd="48000">
                                      <p:stCondLst>
                                        <p:cond delay="800"/>
                                      </p:stCondLst>
                                      <p:childTnLst>
                                        <p:animMotion origin="layout" path="M -0.08108 -2.22222E-6 L 2.77778E-7 -2.22222E-6 " pathEditMode="relative" rAng="0" ptsTypes="AA" p14:bounceEnd="48000">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wipe(left)">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wipe(left)">
                                          <p:cBhvr>
                                            <p:cTn id="51" dur="500"/>
                                            <p:tgtEl>
                                              <p:spTgt spid="1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animEffect transition="in" filter="wipe(left)">
                                          <p:cBhvr>
                                            <p:cTn id="61" dur="500"/>
                                            <p:tgtEl>
                                              <p:spTgt spid="2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2">
                                                <p:txEl>
                                                  <p:pRg st="0" end="0"/>
                                                </p:txEl>
                                              </p:spTgt>
                                            </p:tgtEl>
                                            <p:attrNameLst>
                                              <p:attrName>style.visibility</p:attrName>
                                            </p:attrNameLst>
                                          </p:cBhvr>
                                          <p:to>
                                            <p:strVal val="visible"/>
                                          </p:to>
                                        </p:set>
                                        <p:animEffect transition="in" filter="wipe(left)">
                                          <p:cBhvr>
                                            <p:cTn id="81" dur="500"/>
                                            <p:tgtEl>
                                              <p:spTgt spid="22">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500" fill="hold"/>
                                            <p:tgtEl>
                                              <p:spTgt spid="19"/>
                                            </p:tgtEl>
                                            <p:attrNameLst>
                                              <p:attrName>ppt_w</p:attrName>
                                            </p:attrNameLst>
                                          </p:cBhvr>
                                          <p:tavLst>
                                            <p:tav tm="0">
                                              <p:val>
                                                <p:fltVal val="0"/>
                                              </p:val>
                                            </p:tav>
                                            <p:tav tm="100000">
                                              <p:val>
                                                <p:strVal val="#ppt_w"/>
                                              </p:val>
                                            </p:tav>
                                          </p:tavLst>
                                        </p:anim>
                                        <p:anim calcmode="lin" valueType="num">
                                          <p:cBhvr>
                                            <p:cTn id="87" dur="500" fill="hold"/>
                                            <p:tgtEl>
                                              <p:spTgt spid="19"/>
                                            </p:tgtEl>
                                            <p:attrNameLst>
                                              <p:attrName>ppt_h</p:attrName>
                                            </p:attrNameLst>
                                          </p:cBhvr>
                                          <p:tavLst>
                                            <p:tav tm="0">
                                              <p:val>
                                                <p:fltVal val="0"/>
                                              </p:val>
                                            </p:tav>
                                            <p:tav tm="100000">
                                              <p:val>
                                                <p:strVal val="#ppt_h"/>
                                              </p:val>
                                            </p:tav>
                                          </p:tavLst>
                                        </p:anim>
                                        <p:animEffect transition="in" filter="fade">
                                          <p:cBhvr>
                                            <p:cTn id="88" dur="500"/>
                                            <p:tgtEl>
                                              <p:spTgt spid="19"/>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6">
                                                <p:txEl>
                                                  <p:pRg st="0" end="0"/>
                                                </p:txEl>
                                              </p:spTgt>
                                            </p:tgtEl>
                                            <p:attrNameLst>
                                              <p:attrName>style.visibility</p:attrName>
                                            </p:attrNameLst>
                                          </p:cBhvr>
                                          <p:to>
                                            <p:strVal val="visible"/>
                                          </p:to>
                                        </p:set>
                                        <p:animEffect transition="in" filter="wipe(left)">
                                          <p:cBhvr>
                                            <p:cTn id="91" dur="500"/>
                                            <p:tgtEl>
                                              <p:spTgt spid="2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p:cTn id="96" dur="500" fill="hold"/>
                                            <p:tgtEl>
                                              <p:spTgt spid="23"/>
                                            </p:tgtEl>
                                            <p:attrNameLst>
                                              <p:attrName>ppt_w</p:attrName>
                                            </p:attrNameLst>
                                          </p:cBhvr>
                                          <p:tavLst>
                                            <p:tav tm="0">
                                              <p:val>
                                                <p:fltVal val="0"/>
                                              </p:val>
                                            </p:tav>
                                            <p:tav tm="100000">
                                              <p:val>
                                                <p:strVal val="#ppt_w"/>
                                              </p:val>
                                            </p:tav>
                                          </p:tavLst>
                                        </p:anim>
                                        <p:anim calcmode="lin" valueType="num">
                                          <p:cBhvr>
                                            <p:cTn id="97" dur="500" fill="hold"/>
                                            <p:tgtEl>
                                              <p:spTgt spid="23"/>
                                            </p:tgtEl>
                                            <p:attrNameLst>
                                              <p:attrName>ppt_h</p:attrName>
                                            </p:attrNameLst>
                                          </p:cBhvr>
                                          <p:tavLst>
                                            <p:tav tm="0">
                                              <p:val>
                                                <p:fltVal val="0"/>
                                              </p:val>
                                            </p:tav>
                                            <p:tav tm="100000">
                                              <p:val>
                                                <p:strVal val="#ppt_h"/>
                                              </p:val>
                                            </p:tav>
                                          </p:tavLst>
                                        </p:anim>
                                        <p:animEffect transition="in" filter="fade">
                                          <p:cBhvr>
                                            <p:cTn id="98" dur="500"/>
                                            <p:tgtEl>
                                              <p:spTgt spid="2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7">
                                                <p:txEl>
                                                  <p:pRg st="0" end="0"/>
                                                </p:txEl>
                                              </p:spTgt>
                                            </p:tgtEl>
                                            <p:attrNameLst>
                                              <p:attrName>style.visibility</p:attrName>
                                            </p:attrNameLst>
                                          </p:cBhvr>
                                          <p:to>
                                            <p:strVal val="visible"/>
                                          </p:to>
                                        </p:set>
                                        <p:animEffect transition="in" filter="wipe(left)">
                                          <p:cBhvr>
                                            <p:cTn id="10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6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par>
                                    <p:cTn id="20" presetID="35" presetClass="path" presetSubtype="0" accel="40000" fill="hold" nodeType="withEffect">
                                      <p:stCondLst>
                                        <p:cond delay="800"/>
                                      </p:stCondLst>
                                      <p:childTnLst>
                                        <p:animMotion origin="layout" path="M -0.08108 -2.22222E-6 L 2.77778E-7 -2.22222E-6 " pathEditMode="relative" rAng="0" ptsTypes="AA">
                                          <p:cBhvr>
                                            <p:cTn id="21" dur="400" fill="hold"/>
                                            <p:tgtEl>
                                              <p:spTgt spid="6"/>
                                            </p:tgtEl>
                                            <p:attrNameLst>
                                              <p:attrName>ppt_x</p:attrName>
                                              <p:attrName>ppt_y</p:attrName>
                                            </p:attrNameLst>
                                          </p:cBhvr>
                                          <p:rCtr x="4045" y="0"/>
                                        </p:animMotion>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wipe(left)">
                                          <p:cBhvr>
                                            <p:cTn id="31" dur="500"/>
                                            <p:tgtEl>
                                              <p:spTgt spid="1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500"/>
                                            <p:tgtEl>
                                              <p:spTgt spid="1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wipe(left)">
                                          <p:cBhvr>
                                            <p:cTn id="51" dur="500"/>
                                            <p:tgtEl>
                                              <p:spTgt spid="18">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animEffect transition="in" filter="wipe(left)">
                                          <p:cBhvr>
                                            <p:cTn id="61" dur="500"/>
                                            <p:tgtEl>
                                              <p:spTgt spid="2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fill="hold"/>
                                            <p:tgtEl>
                                              <p:spTgt spid="11"/>
                                            </p:tgtEl>
                                            <p:attrNameLst>
                                              <p:attrName>ppt_w</p:attrName>
                                            </p:attrNameLst>
                                          </p:cBhvr>
                                          <p:tavLst>
                                            <p:tav tm="0">
                                              <p:val>
                                                <p:fltVal val="0"/>
                                              </p:val>
                                            </p:tav>
                                            <p:tav tm="100000">
                                              <p:val>
                                                <p:strVal val="#ppt_w"/>
                                              </p:val>
                                            </p:tav>
                                          </p:tavLst>
                                        </p:anim>
                                        <p:anim calcmode="lin" valueType="num">
                                          <p:cBhvr>
                                            <p:cTn id="77" dur="500" fill="hold"/>
                                            <p:tgtEl>
                                              <p:spTgt spid="11"/>
                                            </p:tgtEl>
                                            <p:attrNameLst>
                                              <p:attrName>ppt_h</p:attrName>
                                            </p:attrNameLst>
                                          </p:cBhvr>
                                          <p:tavLst>
                                            <p:tav tm="0">
                                              <p:val>
                                                <p:fltVal val="0"/>
                                              </p:val>
                                            </p:tav>
                                            <p:tav tm="100000">
                                              <p:val>
                                                <p:strVal val="#ppt_h"/>
                                              </p:val>
                                            </p:tav>
                                          </p:tavLst>
                                        </p:anim>
                                        <p:animEffect transition="in" filter="fade">
                                          <p:cBhvr>
                                            <p:cTn id="78" dur="500"/>
                                            <p:tgtEl>
                                              <p:spTgt spid="11"/>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2">
                                                <p:txEl>
                                                  <p:pRg st="0" end="0"/>
                                                </p:txEl>
                                              </p:spTgt>
                                            </p:tgtEl>
                                            <p:attrNameLst>
                                              <p:attrName>style.visibility</p:attrName>
                                            </p:attrNameLst>
                                          </p:cBhvr>
                                          <p:to>
                                            <p:strVal val="visible"/>
                                          </p:to>
                                        </p:set>
                                        <p:animEffect transition="in" filter="wipe(left)">
                                          <p:cBhvr>
                                            <p:cTn id="81" dur="500"/>
                                            <p:tgtEl>
                                              <p:spTgt spid="22">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nodeType="click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500" fill="hold"/>
                                            <p:tgtEl>
                                              <p:spTgt spid="19"/>
                                            </p:tgtEl>
                                            <p:attrNameLst>
                                              <p:attrName>ppt_w</p:attrName>
                                            </p:attrNameLst>
                                          </p:cBhvr>
                                          <p:tavLst>
                                            <p:tav tm="0">
                                              <p:val>
                                                <p:fltVal val="0"/>
                                              </p:val>
                                            </p:tav>
                                            <p:tav tm="100000">
                                              <p:val>
                                                <p:strVal val="#ppt_w"/>
                                              </p:val>
                                            </p:tav>
                                          </p:tavLst>
                                        </p:anim>
                                        <p:anim calcmode="lin" valueType="num">
                                          <p:cBhvr>
                                            <p:cTn id="87" dur="500" fill="hold"/>
                                            <p:tgtEl>
                                              <p:spTgt spid="19"/>
                                            </p:tgtEl>
                                            <p:attrNameLst>
                                              <p:attrName>ppt_h</p:attrName>
                                            </p:attrNameLst>
                                          </p:cBhvr>
                                          <p:tavLst>
                                            <p:tav tm="0">
                                              <p:val>
                                                <p:fltVal val="0"/>
                                              </p:val>
                                            </p:tav>
                                            <p:tav tm="100000">
                                              <p:val>
                                                <p:strVal val="#ppt_h"/>
                                              </p:val>
                                            </p:tav>
                                          </p:tavLst>
                                        </p:anim>
                                        <p:animEffect transition="in" filter="fade">
                                          <p:cBhvr>
                                            <p:cTn id="88" dur="500"/>
                                            <p:tgtEl>
                                              <p:spTgt spid="19"/>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6">
                                                <p:txEl>
                                                  <p:pRg st="0" end="0"/>
                                                </p:txEl>
                                              </p:spTgt>
                                            </p:tgtEl>
                                            <p:attrNameLst>
                                              <p:attrName>style.visibility</p:attrName>
                                            </p:attrNameLst>
                                          </p:cBhvr>
                                          <p:to>
                                            <p:strVal val="visible"/>
                                          </p:to>
                                        </p:set>
                                        <p:animEffect transition="in" filter="wipe(left)">
                                          <p:cBhvr>
                                            <p:cTn id="91" dur="500"/>
                                            <p:tgtEl>
                                              <p:spTgt spid="2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 calcmode="lin" valueType="num">
                                          <p:cBhvr>
                                            <p:cTn id="96" dur="500" fill="hold"/>
                                            <p:tgtEl>
                                              <p:spTgt spid="23"/>
                                            </p:tgtEl>
                                            <p:attrNameLst>
                                              <p:attrName>ppt_w</p:attrName>
                                            </p:attrNameLst>
                                          </p:cBhvr>
                                          <p:tavLst>
                                            <p:tav tm="0">
                                              <p:val>
                                                <p:fltVal val="0"/>
                                              </p:val>
                                            </p:tav>
                                            <p:tav tm="100000">
                                              <p:val>
                                                <p:strVal val="#ppt_w"/>
                                              </p:val>
                                            </p:tav>
                                          </p:tavLst>
                                        </p:anim>
                                        <p:anim calcmode="lin" valueType="num">
                                          <p:cBhvr>
                                            <p:cTn id="97" dur="500" fill="hold"/>
                                            <p:tgtEl>
                                              <p:spTgt spid="23"/>
                                            </p:tgtEl>
                                            <p:attrNameLst>
                                              <p:attrName>ppt_h</p:attrName>
                                            </p:attrNameLst>
                                          </p:cBhvr>
                                          <p:tavLst>
                                            <p:tav tm="0">
                                              <p:val>
                                                <p:fltVal val="0"/>
                                              </p:val>
                                            </p:tav>
                                            <p:tav tm="100000">
                                              <p:val>
                                                <p:strVal val="#ppt_h"/>
                                              </p:val>
                                            </p:tav>
                                          </p:tavLst>
                                        </p:anim>
                                        <p:animEffect transition="in" filter="fade">
                                          <p:cBhvr>
                                            <p:cTn id="98" dur="500"/>
                                            <p:tgtEl>
                                              <p:spTgt spid="23"/>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7">
                                                <p:txEl>
                                                  <p:pRg st="0" end="0"/>
                                                </p:txEl>
                                              </p:spTgt>
                                            </p:tgtEl>
                                            <p:attrNameLst>
                                              <p:attrName>style.visibility</p:attrName>
                                            </p:attrNameLst>
                                          </p:cBhvr>
                                          <p:to>
                                            <p:strVal val="visible"/>
                                          </p:to>
                                        </p:set>
                                        <p:animEffect transition="in" filter="wipe(left)">
                                          <p:cBhvr>
                                            <p:cTn id="10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p:bldP spid="2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Lst>
      </p:timing>
    </mc:Fallback>
  </mc:AlternateContent>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3" name="Rectangle 2"/>
          <p:cNvSpPr/>
          <p:nvPr/>
        </p:nvSpPr>
        <p:spPr>
          <a:xfrm>
            <a:off x="200026" y="1393906"/>
            <a:ext cx="4941784" cy="355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00025" y="195485"/>
            <a:ext cx="4941784" cy="10078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p:cNvSpPr txBox="1">
            <a:spLocks/>
          </p:cNvSpPr>
          <p:nvPr/>
        </p:nvSpPr>
        <p:spPr>
          <a:xfrm>
            <a:off x="392538" y="355326"/>
            <a:ext cx="8229600" cy="852359"/>
          </a:xfrm>
          <a:prstGeom prst="rect">
            <a:avLst/>
          </a:prstGeom>
        </p:spPr>
        <p:txBody>
          <a:bodyPr>
            <a:normAutofit/>
          </a:bodyPr>
          <a:lst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a:lstStyle>
          <a:p>
            <a:r>
              <a:rPr lang="en-GB" sz="6000" dirty="0"/>
              <a:t>contact</a:t>
            </a:r>
          </a:p>
        </p:txBody>
      </p:sp>
      <p:sp>
        <p:nvSpPr>
          <p:cNvPr id="6" name="Rectangle 5"/>
          <p:cNvSpPr/>
          <p:nvPr/>
        </p:nvSpPr>
        <p:spPr>
          <a:xfrm>
            <a:off x="384917" y="1430670"/>
            <a:ext cx="4572000" cy="1261884"/>
          </a:xfrm>
          <a:prstGeom prst="rect">
            <a:avLst/>
          </a:prstGeom>
        </p:spPr>
        <p:txBody>
          <a:bodyPr>
            <a:spAutoFit/>
          </a:bodyPr>
          <a:lstStyle/>
          <a:p>
            <a:r>
              <a:rPr lang="en-US" sz="6000" cap="all" dirty="0">
                <a:solidFill>
                  <a:schemeClr val="bg1"/>
                </a:solidFill>
                <a:latin typeface="+mj-lt"/>
                <a:ea typeface="+mj-ea"/>
                <a:cs typeface="+mj-cs"/>
              </a:rPr>
              <a:t>martin </a:t>
            </a:r>
            <a:r>
              <a:rPr lang="en-US" sz="6000" cap="all" dirty="0" err="1">
                <a:solidFill>
                  <a:schemeClr val="bg1"/>
                </a:solidFill>
                <a:latin typeface="+mj-lt"/>
                <a:ea typeface="+mj-ea"/>
                <a:cs typeface="+mj-cs"/>
              </a:rPr>
              <a:t>beeby</a:t>
            </a:r>
            <a:br>
              <a:rPr lang="en-GB" sz="1400" cap="all" dirty="0">
                <a:latin typeface="+mj-lt"/>
                <a:cs typeface="Arial" pitchFamily="34" charset="0"/>
              </a:rPr>
            </a:br>
            <a:endParaRPr lang="en-GB" sz="1400" cap="all" dirty="0">
              <a:latin typeface="+mj-lt"/>
              <a:cs typeface="Arial"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1300" y="196302"/>
            <a:ext cx="3627438" cy="475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92538" y="2432329"/>
            <a:ext cx="4572000" cy="1477328"/>
          </a:xfrm>
          <a:prstGeom prst="rect">
            <a:avLst/>
          </a:prstGeom>
        </p:spPr>
        <p:txBody>
          <a:bodyPr>
            <a:spAutoFit/>
          </a:bodyPr>
          <a:lstStyle/>
          <a:p>
            <a:pPr>
              <a:lnSpc>
                <a:spcPct val="150000"/>
              </a:lnSpc>
            </a:pPr>
            <a:r>
              <a:rPr lang="en-GB" sz="2000" dirty="0">
                <a:solidFill>
                  <a:schemeClr val="bg1"/>
                </a:solidFill>
                <a:latin typeface="Arial" pitchFamily="34" charset="0"/>
                <a:cs typeface="Arial" pitchFamily="34" charset="0"/>
              </a:rPr>
              <a:t>@thebeebs</a:t>
            </a:r>
            <a:br>
              <a:rPr lang="en-GB" sz="2000" dirty="0">
                <a:solidFill>
                  <a:schemeClr val="bg1"/>
                </a:solidFill>
                <a:latin typeface="Arial" pitchFamily="34" charset="0"/>
                <a:cs typeface="Arial" pitchFamily="34" charset="0"/>
              </a:rPr>
            </a:br>
            <a:r>
              <a:rPr lang="en-GB" sz="2000" dirty="0">
                <a:solidFill>
                  <a:schemeClr val="bg1"/>
                </a:solidFill>
                <a:latin typeface="Arial" pitchFamily="34" charset="0"/>
                <a:cs typeface="Arial" pitchFamily="34" charset="0"/>
              </a:rPr>
              <a:t>http://www.ubelly.com</a:t>
            </a:r>
            <a:br>
              <a:rPr lang="en-GB" sz="2000" dirty="0">
                <a:solidFill>
                  <a:schemeClr val="bg1"/>
                </a:solidFill>
                <a:latin typeface="Arial" pitchFamily="34" charset="0"/>
                <a:cs typeface="Arial" pitchFamily="34" charset="0"/>
              </a:rPr>
            </a:br>
            <a:r>
              <a:rPr lang="en-GB" sz="2000" dirty="0">
                <a:solidFill>
                  <a:schemeClr val="bg1"/>
                </a:solidFill>
                <a:latin typeface="Arial" pitchFamily="34" charset="0"/>
                <a:cs typeface="Arial" pitchFamily="34" charset="0"/>
              </a:rPr>
              <a:t>martin.beeby@microsoft.com</a:t>
            </a:r>
          </a:p>
        </p:txBody>
      </p:sp>
    </p:spTree>
    <p:extLst>
      <p:ext uri="{BB962C8B-B14F-4D97-AF65-F5344CB8AC3E}">
        <p14:creationId xmlns:p14="http://schemas.microsoft.com/office/powerpoint/2010/main" val="22940469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14:presetBounceEnd="54000">
                                      <p:stCondLst>
                                        <p:cond delay="200"/>
                                      </p:stCondLst>
                                      <p:childTnLst>
                                        <p:animMotion origin="layout" path="M 0.03576 -1.18445E-6 L 1.38889E-6 -1.18445E-6 " pathEditMode="relative" rAng="0" ptsTypes="AA" p14:bounceEnd="54000">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6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35" presetClass="path" presetSubtype="0" fill="hold" grpId="1" nodeType="withEffect">
                                      <p:stCondLst>
                                        <p:cond delay="200"/>
                                      </p:stCondLst>
                                      <p:childTnLst>
                                        <p:animMotion origin="layout" path="M 0.03576 -1.18445E-6 L 1.38889E-6 -1.18445E-6 " pathEditMode="relative" rAng="0" ptsTypes="AA">
                                          <p:cBhvr>
                                            <p:cTn id="12" dur="500" fill="hold"/>
                                            <p:tgtEl>
                                              <p:spTgt spid="6"/>
                                            </p:tgtEl>
                                            <p:attrNameLst>
                                              <p:attrName>ppt_x</p:attrName>
                                              <p:attrName>ppt_y</p:attrName>
                                            </p:attrNameLst>
                                          </p:cBhvr>
                                          <p:rCtr x="-1788" y="0"/>
                                        </p:animMotion>
                                      </p:childTnLst>
                                    </p:cTn>
                                  </p:par>
                                  <p:par>
                                    <p:cTn id="13" presetID="10" presetClass="entr" presetSubtype="0" fill="hold" grpId="0" nodeType="withEffect">
                                      <p:stCondLst>
                                        <p:cond delay="3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9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00"/>
                                            <p:tgtEl>
                                              <p:spTgt spid="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6" grpId="1"/>
          <p:bldP spid="8" grpId="0"/>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29" y="1563129"/>
            <a:ext cx="8740142" cy="86909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4219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ageUR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err="1"/>
              <a:t>Url</a:t>
            </a:r>
            <a:r>
              <a:rPr lang="en-US" dirty="0"/>
              <a:t> with image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p:nvPr>
        </p:nvSpPr>
        <p:spPr>
          <a:xfrm>
            <a:off x="0" y="891883"/>
            <a:ext cx="9144000" cy="4251618"/>
          </a:xfrm>
        </p:spPr>
        <p:txBody>
          <a:bodyPr/>
          <a:lstStyle/>
          <a:p>
            <a:endParaRPr lang="en-GB"/>
          </a:p>
        </p:txBody>
      </p:sp>
    </p:spTree>
    <p:extLst>
      <p:ext uri="{BB962C8B-B14F-4D97-AF65-F5344CB8AC3E}">
        <p14:creationId xmlns:p14="http://schemas.microsoft.com/office/powerpoint/2010/main" val="26850957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29" y="1563129"/>
            <a:ext cx="8740142" cy="86909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583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733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98661" y="353690"/>
            <a:ext cx="4179689" cy="2577839"/>
          </a:xfrm>
        </p:spPr>
        <p:txBody>
          <a:bodyPr anchor="t" anchorCtr="0">
            <a:normAutofit/>
          </a:bodyPr>
          <a:lstStyle>
            <a:lvl1pPr>
              <a:defRPr sz="6000" cap="all" baseline="0">
                <a:latin typeface="+mj-lt"/>
              </a:defRPr>
            </a:lvl1pPr>
          </a:lstStyle>
          <a:p>
            <a:r>
              <a:rPr lang="en-US" dirty="0"/>
              <a:t>click to edit master title style</a:t>
            </a:r>
            <a:endParaRPr lang="en-GB" dirty="0"/>
          </a:p>
        </p:txBody>
      </p:sp>
    </p:spTree>
    <p:extLst>
      <p:ext uri="{BB962C8B-B14F-4D97-AF65-F5344CB8AC3E}">
        <p14:creationId xmlns:p14="http://schemas.microsoft.com/office/powerpoint/2010/main" val="1468565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ink - Sol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a:t>Click to edit Master title style</a:t>
            </a:r>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315354938"/>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5"/>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urpl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722435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range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3249406079"/>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Green - Slogan">
    <p:spTree>
      <p:nvGrpSpPr>
        <p:cNvPr id="1" name=""/>
        <p:cNvGrpSpPr/>
        <p:nvPr/>
      </p:nvGrpSpPr>
      <p:grpSpPr>
        <a:xfrm>
          <a:off x="0" y="0"/>
          <a:ext cx="0" cy="0"/>
          <a:chOff x="0" y="0"/>
          <a:chExt cx="0" cy="0"/>
        </a:xfrm>
      </p:grpSpPr>
      <p:sp>
        <p:nvSpPr>
          <p:cNvPr id="7" name="Rectangle 6"/>
          <p:cNvSpPr/>
          <p:nvPr/>
        </p:nvSpPr>
        <p:spPr>
          <a:xfrm>
            <a:off x="200025" y="195486"/>
            <a:ext cx="8748713" cy="4752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98210" y="350966"/>
            <a:ext cx="8350254" cy="4453032"/>
          </a:xfrm>
          <a:prstGeom prst="rect">
            <a:avLst/>
          </a:prstGeom>
        </p:spPr>
        <p:txBody>
          <a:bodyPr anchor="ctr" anchorCtr="0">
            <a:normAutofit/>
          </a:bodyPr>
          <a:lstStyle>
            <a:lvl1pPr algn="ctr">
              <a:defRPr sz="6000" cap="all" baseline="0">
                <a:latin typeface="+mj-lt"/>
              </a:defRPr>
            </a:lvl1pPr>
          </a:lstStyle>
          <a:p>
            <a:r>
              <a:rPr lang="en-US"/>
              <a:t>Click to edit Master title style</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3951" y="4443958"/>
            <a:ext cx="1577769" cy="520066"/>
          </a:xfrm>
          <a:prstGeom prst="rect">
            <a:avLst/>
          </a:prstGeom>
        </p:spPr>
      </p:pic>
    </p:spTree>
    <p:extLst>
      <p:ext uri="{BB962C8B-B14F-4D97-AF65-F5344CB8AC3E}">
        <p14:creationId xmlns:p14="http://schemas.microsoft.com/office/powerpoint/2010/main" val="2732572266"/>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14:presetBounceEnd="48000">
                                      <p:stCondLst>
                                        <p:cond delay="0"/>
                                      </p:stCondLst>
                                      <p:childTnLst>
                                        <p:animMotion origin="layout" path="M -0.08108 3.82716E-6 L -8.33333E-7 3.82716E-6 " pathEditMode="relative" rAng="0" ptsTypes="AA" p14:bounceEnd="48000">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3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35" presetClass="path" presetSubtype="0" accel="40000" fill="hold" nodeType="withEffect">
                                      <p:stCondLst>
                                        <p:cond delay="0"/>
                                      </p:stCondLst>
                                      <p:childTnLst>
                                        <p:animMotion origin="layout" path="M -0.08108 3.82716E-6 L -8.33333E-7 3.82716E-6 " pathEditMode="relative" rAng="0" ptsTypes="AA">
                                          <p:cBhvr>
                                            <p:cTn id="12" dur="400" fill="hold"/>
                                            <p:tgtEl>
                                              <p:spTgt spid="4"/>
                                            </p:tgtEl>
                                            <p:attrNameLst>
                                              <p:attrName>ppt_x</p:attrName>
                                              <p:attrName>ppt_y</p:attrName>
                                            </p:attrNameLst>
                                          </p:cBhvr>
                                          <p:rCtr x="40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nk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7" name="Rectangle 6"/>
          <p:cNvSpPr/>
          <p:nvPr/>
        </p:nvSpPr>
        <p:spPr>
          <a:xfrm>
            <a:off x="200025" y="3867373"/>
            <a:ext cx="8748713" cy="1080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282709" y="159096"/>
            <a:ext cx="8700921" cy="332587"/>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a:t>http://www.github.com</a:t>
            </a:r>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55061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rple - CodeVideo">
    <p:spTree>
      <p:nvGrpSpPr>
        <p:cNvPr id="1" name=""/>
        <p:cNvGrpSpPr/>
        <p:nvPr/>
      </p:nvGrpSpPr>
      <p:grpSpPr>
        <a:xfrm>
          <a:off x="0" y="0"/>
          <a:ext cx="0" cy="0"/>
          <a:chOff x="0" y="0"/>
          <a:chExt cx="0" cy="0"/>
        </a:xfrm>
      </p:grpSpPr>
      <p:sp>
        <p:nvSpPr>
          <p:cNvPr id="6" name="Rectangle 5"/>
          <p:cNvSpPr/>
          <p:nvPr/>
        </p:nvSpPr>
        <p:spPr>
          <a:xfrm>
            <a:off x="200024" y="494859"/>
            <a:ext cx="8748713" cy="324607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ontent Placeholder 18"/>
          <p:cNvSpPr>
            <a:spLocks noGrp="1"/>
          </p:cNvSpPr>
          <p:nvPr>
            <p:ph sz="quarter" idx="11" hasCustomPrompt="1"/>
          </p:nvPr>
        </p:nvSpPr>
        <p:spPr>
          <a:xfrm>
            <a:off x="200025" y="491683"/>
            <a:ext cx="8748710" cy="3249247"/>
          </a:xfrm>
          <a:prstGeom prst="rect">
            <a:avLst/>
          </a:prstGeom>
        </p:spPr>
        <p:txBody>
          <a:bodyPr>
            <a:normAutofit/>
          </a:bodyPr>
          <a:lstStyle>
            <a:lvl1pPr marL="0" indent="0">
              <a:buNone/>
              <a:defRPr sz="2400">
                <a:solidFill>
                  <a:schemeClr val="bg2"/>
                </a:solidFill>
                <a:latin typeface="Consolas" panose="020B0609020204030204" pitchFamily="49" charset="0"/>
                <a:cs typeface="Consolas" panose="020B0609020204030204" pitchFamily="49"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Code Goes here</a:t>
            </a:r>
          </a:p>
        </p:txBody>
      </p:sp>
      <p:sp>
        <p:nvSpPr>
          <p:cNvPr id="7" name="Rectangle 6"/>
          <p:cNvSpPr/>
          <p:nvPr/>
        </p:nvSpPr>
        <p:spPr>
          <a:xfrm>
            <a:off x="200025" y="3867373"/>
            <a:ext cx="8748713" cy="1080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utoShape 3"/>
          <p:cNvSpPr>
            <a:spLocks noChangeAspect="1" noChangeArrowheads="1" noTextEdit="1"/>
          </p:cNvSpPr>
          <p:nvPr/>
        </p:nvSpPr>
        <p:spPr bwMode="auto">
          <a:xfrm>
            <a:off x="6781800" y="3340100"/>
            <a:ext cx="173513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200024" y="217010"/>
            <a:ext cx="8748713" cy="277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ontent Placeholder 16"/>
          <p:cNvSpPr>
            <a:spLocks noGrp="1"/>
          </p:cNvSpPr>
          <p:nvPr>
            <p:ph sz="quarter" idx="10" hasCustomPrompt="1"/>
          </p:nvPr>
        </p:nvSpPr>
        <p:spPr>
          <a:xfrm>
            <a:off x="611560" y="150352"/>
            <a:ext cx="8372070" cy="341332"/>
          </a:xfrm>
          <a:prstGeom prst="rect">
            <a:avLst/>
          </a:prstGeom>
        </p:spPr>
        <p:txBody>
          <a:bodyPr>
            <a:noAutofit/>
          </a:bodyPr>
          <a:lstStyle>
            <a:lvl1pPr marL="0" indent="0" algn="r">
              <a:buNone/>
              <a:defRPr sz="2000">
                <a:solidFill>
                  <a:schemeClr val="bg2"/>
                </a:solidFill>
                <a:latin typeface="Consolas" panose="020B0609020204030204" pitchFamily="49" charset="0"/>
                <a:cs typeface="Consolas" panose="020B0609020204030204" pitchFamily="49" charset="0"/>
              </a:defRPr>
            </a:lvl1pPr>
          </a:lstStyle>
          <a:p>
            <a:pPr lvl="0"/>
            <a:r>
              <a:rPr lang="en-GB" dirty="0"/>
              <a:t>http://www.github.com</a:t>
            </a:r>
          </a:p>
        </p:txBody>
      </p:sp>
      <p:sp>
        <p:nvSpPr>
          <p:cNvPr id="2" name="Title 1"/>
          <p:cNvSpPr>
            <a:spLocks noGrp="1"/>
          </p:cNvSpPr>
          <p:nvPr>
            <p:ph type="title"/>
          </p:nvPr>
        </p:nvSpPr>
        <p:spPr>
          <a:xfrm>
            <a:off x="282710" y="4091171"/>
            <a:ext cx="8666025" cy="730625"/>
          </a:xfrm>
          <a:prstGeom prst="rect">
            <a:avLst/>
          </a:prstGeom>
        </p:spPr>
        <p:txBody>
          <a:bodyPr>
            <a:normAutofit/>
          </a:bodyPr>
          <a:lstStyle>
            <a:lvl1pPr>
              <a:defRPr sz="6600" cap="all" baseline="0">
                <a:latin typeface="+mj-lt"/>
              </a:defRPr>
            </a:lvl1pPr>
          </a:lstStyle>
          <a:p>
            <a:r>
              <a:rPr lang="en-US"/>
              <a:t>Click to edit Master title style</a:t>
            </a:r>
            <a:endParaRPr lang="en-GB" dirty="0"/>
          </a:p>
        </p:txBody>
      </p:sp>
      <p:grpSp>
        <p:nvGrpSpPr>
          <p:cNvPr id="10" name="Group 9"/>
          <p:cNvGrpSpPr/>
          <p:nvPr/>
        </p:nvGrpSpPr>
        <p:grpSpPr>
          <a:xfrm>
            <a:off x="6948264" y="4413251"/>
            <a:ext cx="1733168" cy="534987"/>
            <a:chOff x="6778625" y="3338512"/>
            <a:chExt cx="1738313" cy="536575"/>
          </a:xfrm>
        </p:grpSpPr>
        <p:sp>
          <p:nvSpPr>
            <p:cNvPr id="11" name="Freeform 5"/>
            <p:cNvSpPr>
              <a:spLocks/>
            </p:cNvSpPr>
            <p:nvPr/>
          </p:nvSpPr>
          <p:spPr bwMode="auto">
            <a:xfrm>
              <a:off x="6778625" y="3338512"/>
              <a:ext cx="1738313" cy="536575"/>
            </a:xfrm>
            <a:custGeom>
              <a:avLst/>
              <a:gdLst>
                <a:gd name="T0" fmla="*/ 79 w 1095"/>
                <a:gd name="T1" fmla="*/ 338 h 338"/>
                <a:gd name="T2" fmla="*/ 1078 w 1095"/>
                <a:gd name="T3" fmla="*/ 338 h 338"/>
                <a:gd name="T4" fmla="*/ 1042 w 1095"/>
                <a:gd name="T5" fmla="*/ 296 h 338"/>
                <a:gd name="T6" fmla="*/ 1095 w 1095"/>
                <a:gd name="T7" fmla="*/ 213 h 338"/>
                <a:gd name="T8" fmla="*/ 982 w 1095"/>
                <a:gd name="T9" fmla="*/ 232 h 338"/>
                <a:gd name="T10" fmla="*/ 968 w 1095"/>
                <a:gd name="T11" fmla="*/ 129 h 338"/>
                <a:gd name="T12" fmla="*/ 914 w 1095"/>
                <a:gd name="T13" fmla="*/ 193 h 338"/>
                <a:gd name="T14" fmla="*/ 856 w 1095"/>
                <a:gd name="T15" fmla="*/ 48 h 338"/>
                <a:gd name="T16" fmla="*/ 824 w 1095"/>
                <a:gd name="T17" fmla="*/ 140 h 338"/>
                <a:gd name="T18" fmla="*/ 693 w 1095"/>
                <a:gd name="T19" fmla="*/ 48 h 338"/>
                <a:gd name="T20" fmla="*/ 672 w 1095"/>
                <a:gd name="T21" fmla="*/ 117 h 338"/>
                <a:gd name="T22" fmla="*/ 611 w 1095"/>
                <a:gd name="T23" fmla="*/ 12 h 338"/>
                <a:gd name="T24" fmla="*/ 566 w 1095"/>
                <a:gd name="T25" fmla="*/ 120 h 338"/>
                <a:gd name="T26" fmla="*/ 502 w 1095"/>
                <a:gd name="T27" fmla="*/ 36 h 338"/>
                <a:gd name="T28" fmla="*/ 492 w 1095"/>
                <a:gd name="T29" fmla="*/ 105 h 338"/>
                <a:gd name="T30" fmla="*/ 442 w 1095"/>
                <a:gd name="T31" fmla="*/ 0 h 338"/>
                <a:gd name="T32" fmla="*/ 371 w 1095"/>
                <a:gd name="T33" fmla="*/ 135 h 338"/>
                <a:gd name="T34" fmla="*/ 212 w 1095"/>
                <a:gd name="T35" fmla="*/ 99 h 338"/>
                <a:gd name="T36" fmla="*/ 263 w 1095"/>
                <a:gd name="T37" fmla="*/ 169 h 338"/>
                <a:gd name="T38" fmla="*/ 73 w 1095"/>
                <a:gd name="T39" fmla="*/ 169 h 338"/>
                <a:gd name="T40" fmla="*/ 152 w 1095"/>
                <a:gd name="T41" fmla="*/ 232 h 338"/>
                <a:gd name="T42" fmla="*/ 0 w 1095"/>
                <a:gd name="T43" fmla="*/ 277 h 338"/>
                <a:gd name="T44" fmla="*/ 117 w 1095"/>
                <a:gd name="T45" fmla="*/ 296 h 338"/>
                <a:gd name="T46" fmla="*/ 79 w 1095"/>
                <a:gd name="T47"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5" h="338">
                  <a:moveTo>
                    <a:pt x="79" y="338"/>
                  </a:moveTo>
                  <a:lnTo>
                    <a:pt x="1078" y="338"/>
                  </a:lnTo>
                  <a:lnTo>
                    <a:pt x="1042" y="296"/>
                  </a:lnTo>
                  <a:lnTo>
                    <a:pt x="1095" y="213"/>
                  </a:lnTo>
                  <a:lnTo>
                    <a:pt x="982" y="232"/>
                  </a:lnTo>
                  <a:lnTo>
                    <a:pt x="968" y="129"/>
                  </a:lnTo>
                  <a:lnTo>
                    <a:pt x="914" y="193"/>
                  </a:lnTo>
                  <a:lnTo>
                    <a:pt x="856" y="48"/>
                  </a:lnTo>
                  <a:lnTo>
                    <a:pt x="824" y="140"/>
                  </a:lnTo>
                  <a:lnTo>
                    <a:pt x="693" y="48"/>
                  </a:lnTo>
                  <a:lnTo>
                    <a:pt x="672" y="117"/>
                  </a:lnTo>
                  <a:lnTo>
                    <a:pt x="611" y="12"/>
                  </a:lnTo>
                  <a:lnTo>
                    <a:pt x="566" y="120"/>
                  </a:lnTo>
                  <a:lnTo>
                    <a:pt x="502" y="36"/>
                  </a:lnTo>
                  <a:lnTo>
                    <a:pt x="492" y="105"/>
                  </a:lnTo>
                  <a:lnTo>
                    <a:pt x="442" y="0"/>
                  </a:lnTo>
                  <a:lnTo>
                    <a:pt x="371" y="135"/>
                  </a:lnTo>
                  <a:lnTo>
                    <a:pt x="212" y="99"/>
                  </a:lnTo>
                  <a:lnTo>
                    <a:pt x="263" y="169"/>
                  </a:lnTo>
                  <a:lnTo>
                    <a:pt x="73" y="169"/>
                  </a:lnTo>
                  <a:lnTo>
                    <a:pt x="152" y="232"/>
                  </a:lnTo>
                  <a:lnTo>
                    <a:pt x="0" y="277"/>
                  </a:lnTo>
                  <a:lnTo>
                    <a:pt x="117" y="296"/>
                  </a:lnTo>
                  <a:lnTo>
                    <a:pt x="79" y="33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Oval 6"/>
            <p:cNvSpPr>
              <a:spLocks noChangeArrowheads="1"/>
            </p:cNvSpPr>
            <p:nvPr/>
          </p:nvSpPr>
          <p:spPr bwMode="auto">
            <a:xfrm>
              <a:off x="7480300" y="3579813"/>
              <a:ext cx="100013"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Oval 7"/>
            <p:cNvSpPr>
              <a:spLocks noChangeArrowheads="1"/>
            </p:cNvSpPr>
            <p:nvPr/>
          </p:nvSpPr>
          <p:spPr bwMode="auto">
            <a:xfrm>
              <a:off x="7805738" y="3579813"/>
              <a:ext cx="101600" cy="101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73284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14:presetBounceEnd="48000">
                                      <p:stCondLst>
                                        <p:cond delay="0"/>
                                      </p:stCondLst>
                                      <p:childTnLst>
                                        <p:animMotion origin="layout" path="M 2.5E-6 3.45679E-6 L -0.07952 3.45679E-6 " pathEditMode="relative" rAng="0" ptsTypes="AA" p14:bounceEnd="48000">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35" presetClass="path" presetSubtype="0" accel="40000" fill="hold" nodeType="withEffect">
                                      <p:stCondLst>
                                        <p:cond delay="0"/>
                                      </p:stCondLst>
                                      <p:childTnLst>
                                        <p:animMotion origin="layout" path="M 2.5E-6 3.45679E-6 L -0.07952 3.45679E-6 " pathEditMode="relative" rAng="0" ptsTypes="AA">
                                          <p:cBhvr>
                                            <p:cTn id="15" dur="500" spd="-100000" fill="hold"/>
                                            <p:tgtEl>
                                              <p:spTgt spid="10"/>
                                            </p:tgtEl>
                                            <p:attrNameLst>
                                              <p:attrName>ppt_x</p:attrName>
                                              <p:attrName>ppt_y</p:attrName>
                                            </p:attrNameLst>
                                          </p:cBhvr>
                                          <p:rCtr x="-3976" y="0"/>
                                        </p:animMotion>
                                      </p:childTnLst>
                                    </p:cTn>
                                  </p:par>
                                  <p:par>
                                    <p:cTn id="16" presetID="22" presetClass="entr" presetSubtype="4"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2" fill="hold" grpId="0" nodeType="withEffect">
                                      <p:stCondLst>
                                        <p:cond delay="25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wipe(right)">
                                          <p:cBhvr>
                                            <p:cTn id="21" dur="500"/>
                                            <p:tgtEl>
                                              <p:spTgt spid="1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7" grpId="0" animBg="1"/>
          <p:bldP spid="14" grpId="0" animBg="1"/>
          <p:bldP spid="17" grpId="0" build="p">
            <p:tmplLst>
              <p:tmpl lvl="1">
                <p:tnLst>
                  <p:par>
                    <p:cTn presetID="22" presetClass="entr" presetSubtype="2"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right)">
                          <p:cBhvr>
                            <p:cTn dur="500"/>
                            <p:tgtEl>
                              <p:spTgt spid="17"/>
                            </p:tgtEl>
                          </p:cBhvr>
                        </p:animEffect>
                      </p:childTnLst>
                    </p:cTn>
                  </p:par>
                </p:tnLst>
              </p:tmpl>
            </p:tmplLst>
          </p:bldP>
          <p:bldP spid="2" grpId="0"/>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02068"/>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7" r:id="rId3"/>
    <p:sldLayoutId id="2147483665" r:id="rId4"/>
    <p:sldLayoutId id="2147483666" r:id="rId5"/>
    <p:sldLayoutId id="2147483667" r:id="rId6"/>
    <p:sldLayoutId id="2147483668" r:id="rId7"/>
    <p:sldLayoutId id="2147483682" r:id="rId8"/>
    <p:sldLayoutId id="2147483671" r:id="rId9"/>
    <p:sldLayoutId id="2147483683" r:id="rId10"/>
    <p:sldLayoutId id="2147483684" r:id="rId11"/>
    <p:sldLayoutId id="2147483670" r:id="rId12"/>
    <p:sldLayoutId id="2147483680" r:id="rId13"/>
    <p:sldLayoutId id="2147483679" r:id="rId14"/>
    <p:sldLayoutId id="2147483681" r:id="rId15"/>
    <p:sldLayoutId id="2147483672" r:id="rId16"/>
    <p:sldLayoutId id="2147483689" r:id="rId17"/>
    <p:sldLayoutId id="2147483690" r:id="rId18"/>
    <p:sldLayoutId id="2147483691" r:id="rId19"/>
    <p:sldLayoutId id="2147483692" r:id="rId20"/>
    <p:sldLayoutId id="2147483673" r:id="rId21"/>
    <p:sldLayoutId id="2147483675" r:id="rId22"/>
    <p:sldLayoutId id="2147483674" r:id="rId23"/>
    <p:sldLayoutId id="2147483695" r:id="rId24"/>
    <p:sldLayoutId id="2147483696" r:id="rId25"/>
    <p:sldLayoutId id="2147483678" r:id="rId26"/>
    <p:sldLayoutId id="2147483685" r:id="rId27"/>
    <p:sldLayoutId id="2147483686" r:id="rId28"/>
    <p:sldLayoutId id="2147483688" r:id="rId29"/>
    <p:sldLayoutId id="2147483693" r:id="rId30"/>
  </p:sldLayoutIdLst>
  <p:txStyles>
    <p:titleStyle>
      <a:lvl1pPr algn="l" defTabSz="914400" rtl="0" eaLnBrk="1" latinLnBrk="0" hangingPunct="1">
        <a:lnSpc>
          <a:spcPts val="5900"/>
        </a:lnSpc>
        <a:spcBef>
          <a:spcPct val="0"/>
        </a:spcBef>
        <a:buNone/>
        <a:defRPr lang="en-US" sz="8400" kern="1200" dirty="0" smtClean="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1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3.jpeg"/><Relationship Id="rId5" Type="http://schemas.openxmlformats.org/officeDocument/2006/relationships/slideLayout" Target="../slideLayouts/slideLayout14.xml"/><Relationship Id="rId4" Type="http://schemas.openxmlformats.org/officeDocument/2006/relationships/audio" Target="../media/media2.wav"/></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536" y="2109048"/>
            <a:ext cx="7254568" cy="720725"/>
          </a:xfrm>
        </p:spPr>
        <p:txBody>
          <a:bodyPr/>
          <a:lstStyle/>
          <a:p>
            <a:pPr>
              <a:spcBef>
                <a:spcPts val="0"/>
              </a:spcBef>
            </a:pPr>
            <a:r>
              <a:rPr lang="en-GB" sz="5000" dirty="0"/>
              <a:t>Event driven units of code that can quickly solve problems </a:t>
            </a:r>
          </a:p>
        </p:txBody>
      </p:sp>
      <p:sp>
        <p:nvSpPr>
          <p:cNvPr id="3" name="Title 2"/>
          <p:cNvSpPr>
            <a:spLocks noGrp="1"/>
          </p:cNvSpPr>
          <p:nvPr>
            <p:ph type="title"/>
          </p:nvPr>
        </p:nvSpPr>
        <p:spPr/>
        <p:txBody>
          <a:bodyPr/>
          <a:lstStyle/>
          <a:p>
            <a:r>
              <a:rPr lang="en-GB" dirty="0"/>
              <a:t>Functions</a:t>
            </a:r>
          </a:p>
        </p:txBody>
      </p:sp>
    </p:spTree>
    <p:extLst>
      <p:ext uri="{BB962C8B-B14F-4D97-AF65-F5344CB8AC3E}">
        <p14:creationId xmlns:p14="http://schemas.microsoft.com/office/powerpoint/2010/main" val="3151563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2709" y="3903022"/>
            <a:ext cx="8666025" cy="730625"/>
          </a:xfrm>
        </p:spPr>
        <p:txBody>
          <a:bodyPr>
            <a:noAutofit/>
          </a:bodyPr>
          <a:lstStyle/>
          <a:p>
            <a:pPr>
              <a:lnSpc>
                <a:spcPct val="100000"/>
              </a:lnSpc>
            </a:pPr>
            <a:r>
              <a:rPr lang="en-GB" sz="3200" dirty="0"/>
              <a:t>Could you just go ahead add another Column to the </a:t>
            </a:r>
            <a:br>
              <a:rPr lang="en-GB" sz="3200" dirty="0"/>
            </a:br>
            <a:r>
              <a:rPr lang="en-GB" sz="3200" dirty="0"/>
              <a:t>database… that'd be great </a:t>
            </a:r>
          </a:p>
        </p:txBody>
      </p:sp>
      <p:pic>
        <p:nvPicPr>
          <p:cNvPr id="10"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705" b="15705"/>
          <a:stretch>
            <a:fillRect/>
          </a:stretch>
        </p:blipFill>
        <p:spPr/>
      </p:pic>
    </p:spTree>
    <p:extLst>
      <p:ext uri="{BB962C8B-B14F-4D97-AF65-F5344CB8AC3E}">
        <p14:creationId xmlns:p14="http://schemas.microsoft.com/office/powerpoint/2010/main" val="351912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GB" dirty="0"/>
              <a:t>Change the code</a:t>
            </a:r>
          </a:p>
        </p:txBody>
      </p:sp>
      <p:sp>
        <p:nvSpPr>
          <p:cNvPr id="6" name="Text Placeholder 5"/>
          <p:cNvSpPr>
            <a:spLocks noGrp="1"/>
          </p:cNvSpPr>
          <p:nvPr>
            <p:ph type="body" sz="quarter" idx="12"/>
          </p:nvPr>
        </p:nvSpPr>
        <p:spPr/>
        <p:txBody>
          <a:bodyPr/>
          <a:lstStyle/>
          <a:p>
            <a:r>
              <a:rPr lang="en-GB" dirty="0"/>
              <a:t>Change the DB</a:t>
            </a:r>
          </a:p>
        </p:txBody>
      </p:sp>
      <p:sp>
        <p:nvSpPr>
          <p:cNvPr id="7" name="Text Placeholder 6"/>
          <p:cNvSpPr>
            <a:spLocks noGrp="1"/>
          </p:cNvSpPr>
          <p:nvPr>
            <p:ph type="body" sz="quarter" idx="13"/>
          </p:nvPr>
        </p:nvSpPr>
        <p:spPr/>
        <p:txBody>
          <a:bodyPr/>
          <a:lstStyle/>
          <a:p>
            <a:r>
              <a:rPr lang="en-GB" dirty="0"/>
              <a:t>Change Production</a:t>
            </a:r>
          </a:p>
        </p:txBody>
      </p:sp>
      <p:sp>
        <p:nvSpPr>
          <p:cNvPr id="4" name="Title 3"/>
          <p:cNvSpPr>
            <a:spLocks noGrp="1"/>
          </p:cNvSpPr>
          <p:nvPr>
            <p:ph type="title"/>
          </p:nvPr>
        </p:nvSpPr>
        <p:spPr/>
        <p:txBody>
          <a:bodyPr/>
          <a:lstStyle/>
          <a:p>
            <a:r>
              <a:rPr lang="en-GB" dirty="0"/>
              <a:t>No Problem</a:t>
            </a:r>
          </a:p>
        </p:txBody>
      </p:sp>
      <p:pic>
        <p:nvPicPr>
          <p:cNvPr id="9" name="Content Placeholder 9"/>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6798" r="26798"/>
          <a:stretch>
            <a:fillRect/>
          </a:stretch>
        </p:blipFill>
        <p:spPr/>
      </p:pic>
    </p:spTree>
    <p:extLst>
      <p:ext uri="{BB962C8B-B14F-4D97-AF65-F5344CB8AC3E}">
        <p14:creationId xmlns:p14="http://schemas.microsoft.com/office/powerpoint/2010/main" val="1406604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Please fold </a:t>
            </a:r>
            <a:r>
              <a:rPr lang="en-GB" dirty="0" err="1"/>
              <a:t>youR</a:t>
            </a:r>
            <a:r>
              <a:rPr lang="en-GB" dirty="0"/>
              <a:t> arms</a:t>
            </a:r>
          </a:p>
        </p:txBody>
      </p:sp>
    </p:spTree>
    <p:extLst>
      <p:ext uri="{BB962C8B-B14F-4D97-AF65-F5344CB8AC3E}">
        <p14:creationId xmlns:p14="http://schemas.microsoft.com/office/powerpoint/2010/main" val="368584595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Table Storage</a:t>
            </a:r>
          </a:p>
        </p:txBody>
      </p:sp>
      <p:sp>
        <p:nvSpPr>
          <p:cNvPr id="8" name="Text Placeholder 7"/>
          <p:cNvSpPr>
            <a:spLocks noGrp="1"/>
          </p:cNvSpPr>
          <p:nvPr>
            <p:ph type="body" sz="quarter" idx="10"/>
          </p:nvPr>
        </p:nvSpPr>
        <p:spPr/>
        <p:txBody>
          <a:bodyPr/>
          <a:lstStyle/>
          <a:p>
            <a:r>
              <a:rPr lang="en-GB" dirty="0"/>
              <a:t>Document DB</a:t>
            </a:r>
          </a:p>
        </p:txBody>
      </p:sp>
      <p:sp>
        <p:nvSpPr>
          <p:cNvPr id="9" name="Text Placeholder 8"/>
          <p:cNvSpPr>
            <a:spLocks noGrp="1"/>
          </p:cNvSpPr>
          <p:nvPr>
            <p:ph type="body" sz="quarter" idx="11"/>
          </p:nvPr>
        </p:nvSpPr>
        <p:spPr/>
        <p:txBody>
          <a:bodyPr/>
          <a:lstStyle/>
          <a:p>
            <a:r>
              <a:rPr lang="en-GB" dirty="0"/>
              <a:t>MSSQL or MySQL</a:t>
            </a:r>
          </a:p>
        </p:txBody>
      </p:sp>
    </p:spTree>
    <p:extLst>
      <p:ext uri="{BB962C8B-B14F-4D97-AF65-F5344CB8AC3E}">
        <p14:creationId xmlns:p14="http://schemas.microsoft.com/office/powerpoint/2010/main" val="288077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SCHEMA-LESS</a:t>
            </a:r>
          </a:p>
        </p:txBody>
      </p:sp>
    </p:spTree>
    <p:extLst>
      <p:ext uri="{BB962C8B-B14F-4D97-AF65-F5344CB8AC3E}">
        <p14:creationId xmlns:p14="http://schemas.microsoft.com/office/powerpoint/2010/main" val="163687198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Demo : Shrewsbury </a:t>
            </a:r>
            <a:r>
              <a:rPr lang="en-GB" dirty="0" err="1"/>
              <a:t>MUseum</a:t>
            </a:r>
            <a:endParaRPr lang="en-GB" dirty="0"/>
          </a:p>
        </p:txBody>
      </p:sp>
      <p:pic>
        <p:nvPicPr>
          <p:cNvPr id="5" name="Picture Placeholder 4"/>
          <p:cNvPicPr>
            <a:picLocks noGrp="1" noChangeAspect="1"/>
          </p:cNvPicPr>
          <p:nvPr>
            <p:ph type="pic" sz="quarter" idx="10"/>
          </p:nvPr>
        </p:nvPicPr>
        <p:blipFill rotWithShape="1">
          <a:blip r:embed="rId6" cstate="print">
            <a:extLst>
              <a:ext uri="{28A0092B-C50C-407E-A947-70E740481C1C}">
                <a14:useLocalDpi xmlns:a14="http://schemas.microsoft.com/office/drawing/2010/main" val="0"/>
              </a:ext>
            </a:extLst>
          </a:blip>
          <a:srcRect l="-473" t="9200" r="473" b="17686"/>
          <a:stretch/>
        </p:blipFill>
        <p:spPr/>
      </p:pic>
      <p:pic>
        <p:nvPicPr>
          <p:cNvPr id="6" name="1-12-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5996" y="754774"/>
            <a:ext cx="589893" cy="589893"/>
          </a:xfrm>
          <a:prstGeom prst="rect">
            <a:avLst/>
          </a:prstGeom>
        </p:spPr>
      </p:pic>
      <p:pic>
        <p:nvPicPr>
          <p:cNvPr id="7" name="1-55-6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75996" y="2362469"/>
            <a:ext cx="514737" cy="514737"/>
          </a:xfrm>
          <a:prstGeom prst="rect">
            <a:avLst/>
          </a:prstGeom>
        </p:spPr>
      </p:pic>
    </p:spTree>
    <p:extLst>
      <p:ext uri="{BB962C8B-B14F-4D97-AF65-F5344CB8AC3E}">
        <p14:creationId xmlns:p14="http://schemas.microsoft.com/office/powerpoint/2010/main" val="3376526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656"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1"/>
          </p:nvPr>
        </p:nvPicPr>
        <p:blipFill>
          <a:blip r:embed="rId2"/>
          <a:stretch>
            <a:fillRect/>
          </a:stretch>
        </p:blipFill>
        <p:spPr>
          <a:xfrm>
            <a:off x="1176732" y="492125"/>
            <a:ext cx="6795298" cy="3248025"/>
          </a:xfrm>
          <a:prstGeom prst="rect">
            <a:avLst/>
          </a:prstGeom>
        </p:spPr>
      </p:pic>
      <p:sp>
        <p:nvSpPr>
          <p:cNvPr id="5" name="Content Placeholder 4"/>
          <p:cNvSpPr>
            <a:spLocks noGrp="1"/>
          </p:cNvSpPr>
          <p:nvPr>
            <p:ph sz="quarter" idx="10"/>
          </p:nvPr>
        </p:nvSpPr>
        <p:spPr/>
        <p:txBody>
          <a:bodyPr/>
          <a:lstStyle/>
          <a:p>
            <a:endParaRPr lang="en-GB"/>
          </a:p>
        </p:txBody>
      </p:sp>
      <p:sp>
        <p:nvSpPr>
          <p:cNvPr id="4" name="Title 3"/>
          <p:cNvSpPr>
            <a:spLocks noGrp="1"/>
          </p:cNvSpPr>
          <p:nvPr>
            <p:ph type="title"/>
          </p:nvPr>
        </p:nvSpPr>
        <p:spPr/>
        <p:txBody>
          <a:bodyPr>
            <a:normAutofit fontScale="90000"/>
          </a:bodyPr>
          <a:lstStyle/>
          <a:p>
            <a:r>
              <a:rPr lang="en-GB" dirty="0"/>
              <a:t>Yikes</a:t>
            </a:r>
          </a:p>
        </p:txBody>
      </p:sp>
    </p:spTree>
    <p:extLst>
      <p:ext uri="{BB962C8B-B14F-4D97-AF65-F5344CB8AC3E}">
        <p14:creationId xmlns:p14="http://schemas.microsoft.com/office/powerpoint/2010/main" val="387759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GB" dirty="0"/>
              <a:t>No SQL</a:t>
            </a:r>
            <a:br>
              <a:rPr lang="en-GB" dirty="0"/>
            </a:br>
            <a:r>
              <a:rPr lang="en-GB" dirty="0"/>
              <a:t>=</a:t>
            </a:r>
            <a:br>
              <a:rPr lang="en-GB" dirty="0"/>
            </a:br>
            <a:r>
              <a:rPr lang="en-US" sz="3600" dirty="0"/>
              <a:t>“no requirement for entity relationships and secondary indexing” in order to query information.</a:t>
            </a:r>
            <a:br>
              <a:rPr lang="en-GB" dirty="0"/>
            </a:br>
            <a:endParaRPr lang="en-GB" dirty="0"/>
          </a:p>
        </p:txBody>
      </p:sp>
    </p:spTree>
    <p:extLst>
      <p:ext uri="{BB962C8B-B14F-4D97-AF65-F5344CB8AC3E}">
        <p14:creationId xmlns:p14="http://schemas.microsoft.com/office/powerpoint/2010/main" val="3401358468"/>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00025" y="195485"/>
            <a:ext cx="4267472" cy="100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99529" y="46713"/>
            <a:ext cx="4179689" cy="591484"/>
          </a:xfrm>
        </p:spPr>
        <p:txBody>
          <a:bodyPr>
            <a:noAutofit/>
          </a:bodyPr>
          <a:lstStyle/>
          <a:p>
            <a:r>
              <a:rPr lang="en-GB" sz="3600" dirty="0"/>
              <a:t>Terms Used</a:t>
            </a:r>
          </a:p>
        </p:txBody>
      </p:sp>
      <p:sp>
        <p:nvSpPr>
          <p:cNvPr id="7" name="Rectangle 6" title="Mouse"/>
          <p:cNvSpPr/>
          <p:nvPr/>
        </p:nvSpPr>
        <p:spPr>
          <a:xfrm>
            <a:off x="200025" y="3291840"/>
            <a:ext cx="4267472" cy="16563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685999" y="200823"/>
            <a:ext cx="2011638" cy="285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670586" y="3284322"/>
            <a:ext cx="4267472" cy="16561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900726" y="200823"/>
            <a:ext cx="2037332" cy="285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9529" y="1405493"/>
            <a:ext cx="4267472" cy="16561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itle 1"/>
          <p:cNvSpPr txBox="1">
            <a:spLocks/>
          </p:cNvSpPr>
          <p:nvPr/>
        </p:nvSpPr>
        <p:spPr>
          <a:xfrm>
            <a:off x="243916" y="1511430"/>
            <a:ext cx="4179689" cy="736289"/>
          </a:xfrm>
          <a:prstGeom prst="rect">
            <a:avLst/>
          </a:prstGeom>
        </p:spPr>
        <p:txBody>
          <a:bodyPr vert="horz" lIns="91440" tIns="45720" rIns="91440" bIns="45720" rtlCol="0" anchor="t" anchorCtr="0">
            <a:normAutofit fontScale="25000" lnSpcReduction="20000"/>
          </a:bodyPr>
          <a:lstStyle>
            <a:lvl1pPr algn="l" defTabSz="914400" rtl="0" eaLnBrk="1" latinLnBrk="0" hangingPunct="1">
              <a:lnSpc>
                <a:spcPts val="5900"/>
              </a:lnSpc>
              <a:spcBef>
                <a:spcPct val="0"/>
              </a:spcBef>
              <a:buNone/>
              <a:defRPr lang="en-US" sz="8400" kern="1200" dirty="0" smtClean="0">
                <a:solidFill>
                  <a:schemeClr val="bg1"/>
                </a:solidFill>
                <a:latin typeface="Folk Solid" pitchFamily="50" charset="0"/>
                <a:ea typeface="+mj-ea"/>
                <a:cs typeface="+mj-cs"/>
              </a:defRPr>
            </a:lvl1pPr>
          </a:lstStyle>
          <a:p>
            <a:endParaRPr lang="en-GB" sz="4800" dirty="0"/>
          </a:p>
        </p:txBody>
      </p:sp>
      <p:sp>
        <p:nvSpPr>
          <p:cNvPr id="3" name="TextBox 2"/>
          <p:cNvSpPr txBox="1"/>
          <p:nvPr/>
        </p:nvSpPr>
        <p:spPr>
          <a:xfrm>
            <a:off x="223227" y="1398338"/>
            <a:ext cx="4155992" cy="1538883"/>
          </a:xfrm>
          <a:prstGeom prst="rect">
            <a:avLst/>
          </a:prstGeom>
          <a:noFill/>
        </p:spPr>
        <p:txBody>
          <a:bodyPr wrap="square" rtlCol="0">
            <a:spAutoFit/>
          </a:bodyPr>
          <a:lstStyle/>
          <a:p>
            <a:r>
              <a:rPr lang="en-GB" sz="3600" dirty="0">
                <a:solidFill>
                  <a:schemeClr val="bg1"/>
                </a:solidFill>
                <a:latin typeface="+mj-lt"/>
              </a:rPr>
              <a:t>Database</a:t>
            </a:r>
          </a:p>
          <a:p>
            <a:r>
              <a:rPr lang="en-GB" sz="1600" dirty="0">
                <a:solidFill>
                  <a:schemeClr val="bg1"/>
                </a:solidFill>
                <a:latin typeface="+mj-lt"/>
              </a:rPr>
              <a:t>A database is a logical container of document storage partitioned across collections. It is also a users container.</a:t>
            </a:r>
          </a:p>
          <a:p>
            <a:endParaRPr lang="en-US" sz="1000" dirty="0">
              <a:solidFill>
                <a:schemeClr val="bg1"/>
              </a:solidFill>
              <a:latin typeface="+mj-lt"/>
            </a:endParaRPr>
          </a:p>
        </p:txBody>
      </p:sp>
      <p:sp>
        <p:nvSpPr>
          <p:cNvPr id="21" name="TextBox 20"/>
          <p:cNvSpPr txBox="1"/>
          <p:nvPr/>
        </p:nvSpPr>
        <p:spPr>
          <a:xfrm>
            <a:off x="4709756" y="210874"/>
            <a:ext cx="1860432" cy="1631216"/>
          </a:xfrm>
          <a:prstGeom prst="rect">
            <a:avLst/>
          </a:prstGeom>
          <a:noFill/>
        </p:spPr>
        <p:txBody>
          <a:bodyPr wrap="square" rtlCol="0">
            <a:spAutoFit/>
          </a:bodyPr>
          <a:lstStyle/>
          <a:p>
            <a:r>
              <a:rPr lang="en-GB" sz="3600" dirty="0">
                <a:solidFill>
                  <a:schemeClr val="bg1"/>
                </a:solidFill>
                <a:latin typeface="+mj-lt"/>
              </a:rPr>
              <a:t>Permission</a:t>
            </a:r>
          </a:p>
          <a:p>
            <a:r>
              <a:rPr lang="en-GB" sz="1600" dirty="0">
                <a:solidFill>
                  <a:schemeClr val="bg1"/>
                </a:solidFill>
                <a:latin typeface="+mj-lt"/>
              </a:rPr>
              <a:t>An authorisation token associated with a user for access to a specific resource.</a:t>
            </a:r>
          </a:p>
        </p:txBody>
      </p:sp>
      <p:sp>
        <p:nvSpPr>
          <p:cNvPr id="22" name="TextBox 21"/>
          <p:cNvSpPr txBox="1"/>
          <p:nvPr/>
        </p:nvSpPr>
        <p:spPr>
          <a:xfrm>
            <a:off x="6916139" y="210874"/>
            <a:ext cx="1983527" cy="2492990"/>
          </a:xfrm>
          <a:prstGeom prst="rect">
            <a:avLst/>
          </a:prstGeom>
          <a:noFill/>
        </p:spPr>
        <p:txBody>
          <a:bodyPr wrap="square" rtlCol="0">
            <a:spAutoFit/>
          </a:bodyPr>
          <a:lstStyle/>
          <a:p>
            <a:r>
              <a:rPr lang="en-GB" sz="3600" dirty="0">
                <a:solidFill>
                  <a:schemeClr val="bg1"/>
                </a:solidFill>
                <a:latin typeface="+mj-lt"/>
              </a:rPr>
              <a:t>Trigger</a:t>
            </a:r>
          </a:p>
          <a:p>
            <a:r>
              <a:rPr lang="en-GB" sz="1600" dirty="0">
                <a:solidFill>
                  <a:schemeClr val="bg1"/>
                </a:solidFill>
                <a:latin typeface="+mj-lt"/>
              </a:rPr>
              <a:t>Application logic written in JavaScript executed before or after either an insert, replace or delete operation.</a:t>
            </a:r>
          </a:p>
          <a:p>
            <a:endParaRPr lang="en-US" sz="4000" dirty="0">
              <a:solidFill>
                <a:schemeClr val="bg1"/>
              </a:solidFill>
              <a:latin typeface="+mj-lt"/>
            </a:endParaRPr>
          </a:p>
        </p:txBody>
      </p:sp>
      <p:sp>
        <p:nvSpPr>
          <p:cNvPr id="24" name="TextBox 23"/>
          <p:cNvSpPr txBox="1"/>
          <p:nvPr/>
        </p:nvSpPr>
        <p:spPr>
          <a:xfrm>
            <a:off x="4709756" y="3284322"/>
            <a:ext cx="4082410" cy="1692771"/>
          </a:xfrm>
          <a:prstGeom prst="rect">
            <a:avLst/>
          </a:prstGeom>
          <a:noFill/>
        </p:spPr>
        <p:txBody>
          <a:bodyPr wrap="square" rtlCol="0">
            <a:spAutoFit/>
          </a:bodyPr>
          <a:lstStyle/>
          <a:p>
            <a:r>
              <a:rPr lang="en-GB" sz="3600" dirty="0">
                <a:solidFill>
                  <a:schemeClr val="bg1"/>
                </a:solidFill>
                <a:latin typeface="+mj-lt"/>
              </a:rPr>
              <a:t>Collection</a:t>
            </a:r>
          </a:p>
          <a:p>
            <a:r>
              <a:rPr lang="en-GB" sz="1600" dirty="0">
                <a:solidFill>
                  <a:schemeClr val="bg1"/>
                </a:solidFill>
                <a:latin typeface="+mj-lt"/>
              </a:rPr>
              <a:t>A collection is a container of JSON documents and the associated JavaScript application logic.</a:t>
            </a:r>
          </a:p>
          <a:p>
            <a:endParaRPr lang="en-US" sz="3600" dirty="0">
              <a:solidFill>
                <a:schemeClr val="bg1"/>
              </a:solidFill>
              <a:latin typeface="+mj-lt"/>
            </a:endParaRPr>
          </a:p>
        </p:txBody>
      </p:sp>
      <p:sp>
        <p:nvSpPr>
          <p:cNvPr id="15" name="TextBox 14"/>
          <p:cNvSpPr txBox="1"/>
          <p:nvPr/>
        </p:nvSpPr>
        <p:spPr>
          <a:xfrm>
            <a:off x="199529" y="3284322"/>
            <a:ext cx="3442866" cy="892552"/>
          </a:xfrm>
          <a:prstGeom prst="rect">
            <a:avLst/>
          </a:prstGeom>
          <a:noFill/>
        </p:spPr>
        <p:txBody>
          <a:bodyPr wrap="none" rtlCol="0">
            <a:spAutoFit/>
          </a:bodyPr>
          <a:lstStyle/>
          <a:p>
            <a:r>
              <a:rPr lang="en-GB" sz="3600" dirty="0">
                <a:solidFill>
                  <a:schemeClr val="bg1"/>
                </a:solidFill>
                <a:latin typeface="+mj-lt"/>
              </a:rPr>
              <a:t>User</a:t>
            </a:r>
          </a:p>
          <a:p>
            <a:r>
              <a:rPr lang="en-GB" sz="1600" dirty="0">
                <a:solidFill>
                  <a:schemeClr val="bg1"/>
                </a:solidFill>
                <a:latin typeface="+mj-lt"/>
              </a:rPr>
              <a:t>The logical namespace for scoping permissions.</a:t>
            </a:r>
          </a:p>
        </p:txBody>
      </p:sp>
    </p:spTree>
    <p:extLst>
      <p:ext uri="{BB962C8B-B14F-4D97-AF65-F5344CB8AC3E}">
        <p14:creationId xmlns:p14="http://schemas.microsoft.com/office/powerpoint/2010/main" val="35534908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4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animBg="1"/>
      <p:bldP spid="11" grpId="0" animBg="1"/>
      <p:bldP spid="16" grpId="0" animBg="1"/>
      <p:bldP spid="17" grpId="0" animBg="1"/>
      <p:bldP spid="19" grpId="0" animBg="1"/>
      <p:bldP spid="3" grpId="0"/>
      <p:bldP spid="21" grpId="0"/>
      <p:bldP spid="22" grpId="0"/>
      <p:bldP spid="2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00024" y="195485"/>
            <a:ext cx="6467321" cy="100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99529" y="46713"/>
            <a:ext cx="4179689" cy="591484"/>
          </a:xfrm>
        </p:spPr>
        <p:txBody>
          <a:bodyPr>
            <a:noAutofit/>
          </a:bodyPr>
          <a:lstStyle/>
          <a:p>
            <a:r>
              <a:rPr lang="en-GB" sz="3600" dirty="0"/>
              <a:t>Terms Used (</a:t>
            </a:r>
            <a:r>
              <a:rPr lang="en-GB" sz="3600" dirty="0" err="1"/>
              <a:t>Cont</a:t>
            </a:r>
            <a:r>
              <a:rPr lang="en-GB" sz="3600" dirty="0"/>
              <a:t>)</a:t>
            </a:r>
          </a:p>
        </p:txBody>
      </p:sp>
      <p:sp>
        <p:nvSpPr>
          <p:cNvPr id="7" name="Rectangle 6" title="Mouse"/>
          <p:cNvSpPr/>
          <p:nvPr/>
        </p:nvSpPr>
        <p:spPr>
          <a:xfrm>
            <a:off x="200025" y="3291840"/>
            <a:ext cx="6500638" cy="16563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6900726" y="200822"/>
            <a:ext cx="2037332" cy="4711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9528" y="1405493"/>
            <a:ext cx="6501135" cy="16561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itle 1"/>
          <p:cNvSpPr txBox="1">
            <a:spLocks/>
          </p:cNvSpPr>
          <p:nvPr/>
        </p:nvSpPr>
        <p:spPr>
          <a:xfrm>
            <a:off x="243916" y="1511430"/>
            <a:ext cx="4179689" cy="736289"/>
          </a:xfrm>
          <a:prstGeom prst="rect">
            <a:avLst/>
          </a:prstGeom>
        </p:spPr>
        <p:txBody>
          <a:bodyPr vert="horz" lIns="91440" tIns="45720" rIns="91440" bIns="45720" rtlCol="0" anchor="t" anchorCtr="0">
            <a:normAutofit fontScale="25000" lnSpcReduction="20000"/>
          </a:bodyPr>
          <a:lstStyle>
            <a:lvl1pPr algn="l" defTabSz="914400" rtl="0" eaLnBrk="1" latinLnBrk="0" hangingPunct="1">
              <a:lnSpc>
                <a:spcPts val="5900"/>
              </a:lnSpc>
              <a:spcBef>
                <a:spcPct val="0"/>
              </a:spcBef>
              <a:buNone/>
              <a:defRPr lang="en-US" sz="8400" kern="1200" dirty="0" smtClean="0">
                <a:solidFill>
                  <a:schemeClr val="bg1"/>
                </a:solidFill>
                <a:latin typeface="Folk Solid" pitchFamily="50" charset="0"/>
                <a:ea typeface="+mj-ea"/>
                <a:cs typeface="+mj-cs"/>
              </a:defRPr>
            </a:lvl1pPr>
          </a:lstStyle>
          <a:p>
            <a:endParaRPr lang="en-GB" sz="4800" dirty="0"/>
          </a:p>
        </p:txBody>
      </p:sp>
      <p:sp>
        <p:nvSpPr>
          <p:cNvPr id="3" name="TextBox 2"/>
          <p:cNvSpPr txBox="1"/>
          <p:nvPr/>
        </p:nvSpPr>
        <p:spPr>
          <a:xfrm>
            <a:off x="223227" y="1398338"/>
            <a:ext cx="6444118" cy="1292662"/>
          </a:xfrm>
          <a:prstGeom prst="rect">
            <a:avLst/>
          </a:prstGeom>
          <a:noFill/>
        </p:spPr>
        <p:txBody>
          <a:bodyPr wrap="square" rtlCol="0">
            <a:spAutoFit/>
          </a:bodyPr>
          <a:lstStyle/>
          <a:p>
            <a:r>
              <a:rPr lang="en-GB" sz="3600" dirty="0">
                <a:solidFill>
                  <a:schemeClr val="bg1"/>
                </a:solidFill>
                <a:latin typeface="+mj-lt"/>
              </a:rPr>
              <a:t>User-defined Function</a:t>
            </a:r>
          </a:p>
          <a:p>
            <a:r>
              <a:rPr lang="en-GB" sz="1600" dirty="0">
                <a:solidFill>
                  <a:schemeClr val="bg1"/>
                </a:solidFill>
                <a:latin typeface="+mj-lt"/>
              </a:rPr>
              <a:t>Application logic written in JavaScript. UDFs enable you to model a custom query operator and thereby extend the core </a:t>
            </a:r>
            <a:r>
              <a:rPr lang="en-GB" sz="1600" dirty="0" err="1">
                <a:solidFill>
                  <a:schemeClr val="bg1"/>
                </a:solidFill>
                <a:latin typeface="+mj-lt"/>
              </a:rPr>
              <a:t>DocumentDB</a:t>
            </a:r>
            <a:r>
              <a:rPr lang="en-GB" sz="1600" dirty="0">
                <a:solidFill>
                  <a:schemeClr val="bg1"/>
                </a:solidFill>
                <a:latin typeface="+mj-lt"/>
              </a:rPr>
              <a:t> query language.</a:t>
            </a:r>
          </a:p>
          <a:p>
            <a:endParaRPr lang="en-US" sz="1000" dirty="0">
              <a:solidFill>
                <a:schemeClr val="bg1"/>
              </a:solidFill>
              <a:latin typeface="+mj-lt"/>
            </a:endParaRPr>
          </a:p>
        </p:txBody>
      </p:sp>
      <p:sp>
        <p:nvSpPr>
          <p:cNvPr id="22" name="TextBox 21"/>
          <p:cNvSpPr txBox="1"/>
          <p:nvPr/>
        </p:nvSpPr>
        <p:spPr>
          <a:xfrm>
            <a:off x="6927628" y="195485"/>
            <a:ext cx="1983527" cy="2923877"/>
          </a:xfrm>
          <a:prstGeom prst="rect">
            <a:avLst/>
          </a:prstGeom>
          <a:noFill/>
        </p:spPr>
        <p:txBody>
          <a:bodyPr wrap="square" rtlCol="0">
            <a:spAutoFit/>
          </a:bodyPr>
          <a:lstStyle/>
          <a:p>
            <a:r>
              <a:rPr lang="en-GB" sz="3600" dirty="0">
                <a:solidFill>
                  <a:schemeClr val="bg1"/>
                </a:solidFill>
                <a:latin typeface="+mj-lt"/>
              </a:rPr>
              <a:t>Stored Procedure</a:t>
            </a:r>
          </a:p>
          <a:p>
            <a:r>
              <a:rPr lang="en-GB" sz="1600" dirty="0">
                <a:solidFill>
                  <a:schemeClr val="bg1"/>
                </a:solidFill>
                <a:latin typeface="+mj-lt"/>
              </a:rPr>
              <a:t>Application logic written in JavaScript which is registered with a collection and </a:t>
            </a:r>
            <a:r>
              <a:rPr lang="en-GB" sz="1600" dirty="0" err="1">
                <a:solidFill>
                  <a:schemeClr val="bg1"/>
                </a:solidFill>
                <a:latin typeface="+mj-lt"/>
              </a:rPr>
              <a:t>transactionally</a:t>
            </a:r>
            <a:r>
              <a:rPr lang="en-GB" sz="1600" dirty="0">
                <a:solidFill>
                  <a:schemeClr val="bg1"/>
                </a:solidFill>
                <a:latin typeface="+mj-lt"/>
              </a:rPr>
              <a:t> executed within the database engine.</a:t>
            </a:r>
            <a:endParaRPr lang="en-US" sz="4000" dirty="0">
              <a:solidFill>
                <a:schemeClr val="bg1"/>
              </a:solidFill>
              <a:latin typeface="+mj-lt"/>
            </a:endParaRPr>
          </a:p>
        </p:txBody>
      </p:sp>
      <p:sp>
        <p:nvSpPr>
          <p:cNvPr id="15" name="TextBox 14"/>
          <p:cNvSpPr txBox="1"/>
          <p:nvPr/>
        </p:nvSpPr>
        <p:spPr>
          <a:xfrm>
            <a:off x="199529" y="3284322"/>
            <a:ext cx="6410447" cy="1138773"/>
          </a:xfrm>
          <a:prstGeom prst="rect">
            <a:avLst/>
          </a:prstGeom>
          <a:noFill/>
        </p:spPr>
        <p:txBody>
          <a:bodyPr wrap="square" rtlCol="0">
            <a:spAutoFit/>
          </a:bodyPr>
          <a:lstStyle/>
          <a:p>
            <a:r>
              <a:rPr lang="en-GB" sz="3600" dirty="0">
                <a:solidFill>
                  <a:schemeClr val="bg1"/>
                </a:solidFill>
                <a:latin typeface="+mj-lt"/>
              </a:rPr>
              <a:t>Document</a:t>
            </a:r>
          </a:p>
          <a:p>
            <a:r>
              <a:rPr lang="en-GB" sz="1600" dirty="0">
                <a:solidFill>
                  <a:schemeClr val="bg1"/>
                </a:solidFill>
                <a:latin typeface="+mj-lt"/>
              </a:rPr>
              <a:t>Arbitrary user-defined JSON content. By default, no schema needs to be defined nor do secondary indices need to be provided for all the documents added to a collection.</a:t>
            </a:r>
          </a:p>
        </p:txBody>
      </p:sp>
    </p:spTree>
    <p:extLst>
      <p:ext uri="{BB962C8B-B14F-4D97-AF65-F5344CB8AC3E}">
        <p14:creationId xmlns:p14="http://schemas.microsoft.com/office/powerpoint/2010/main" val="16886676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animBg="1"/>
      <p:bldP spid="17" grpId="0" animBg="1"/>
      <p:bldP spid="19" grpId="0" animBg="1"/>
      <p:bldP spid="3" grpId="0"/>
      <p:bldP spid="2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err="1"/>
              <a:t>Serverless</a:t>
            </a:r>
            <a:r>
              <a:rPr lang="en-US" dirty="0"/>
              <a:t> web apps</a:t>
            </a:r>
            <a:endParaRPr lang="en-GB" dirty="0"/>
          </a:p>
        </p:txBody>
      </p:sp>
      <p:sp>
        <p:nvSpPr>
          <p:cNvPr id="3" name="Text Placeholder 2"/>
          <p:cNvSpPr>
            <a:spLocks noGrp="1"/>
          </p:cNvSpPr>
          <p:nvPr>
            <p:ph type="body" sz="quarter" idx="12"/>
          </p:nvPr>
        </p:nvSpPr>
        <p:spPr/>
        <p:txBody>
          <a:bodyPr/>
          <a:lstStyle/>
          <a:p>
            <a:r>
              <a:rPr lang="en-US" dirty="0" err="1"/>
              <a:t>Serverless</a:t>
            </a:r>
            <a:r>
              <a:rPr lang="en-US" dirty="0"/>
              <a:t> mobile</a:t>
            </a:r>
            <a:endParaRPr lang="en-GB" dirty="0"/>
          </a:p>
        </p:txBody>
      </p:sp>
      <p:sp>
        <p:nvSpPr>
          <p:cNvPr id="4" name="Text Placeholder 3"/>
          <p:cNvSpPr>
            <a:spLocks noGrp="1"/>
          </p:cNvSpPr>
          <p:nvPr>
            <p:ph type="body" sz="quarter" idx="13"/>
          </p:nvPr>
        </p:nvSpPr>
        <p:spPr/>
        <p:txBody>
          <a:bodyPr/>
          <a:lstStyle/>
          <a:p>
            <a:r>
              <a:rPr lang="en-US" dirty="0"/>
              <a:t>Real-time stream processing</a:t>
            </a:r>
          </a:p>
          <a:p>
            <a:endParaRPr lang="en-GB" dirty="0"/>
          </a:p>
        </p:txBody>
      </p:sp>
      <p:pic>
        <p:nvPicPr>
          <p:cNvPr id="12" name="Picture Placeholder 11"/>
          <p:cNvPicPr>
            <a:picLocks noGrp="1" noChangeAspect="1"/>
          </p:cNvPicPr>
          <p:nvPr>
            <p:ph type="pic" sz="quarter" idx="14"/>
          </p:nvPr>
        </p:nvPicPr>
        <p:blipFill rotWithShape="1">
          <a:blip r:embed="rId2"/>
          <a:srcRect l="-30331" t="6663" r="-34874" b="4068"/>
          <a:stretch/>
        </p:blipFill>
        <p:spPr>
          <a:prstGeom prst="rect">
            <a:avLst/>
          </a:prstGeom>
        </p:spPr>
      </p:pic>
      <p:sp>
        <p:nvSpPr>
          <p:cNvPr id="6" name="Title 5"/>
          <p:cNvSpPr>
            <a:spLocks noGrp="1"/>
          </p:cNvSpPr>
          <p:nvPr>
            <p:ph type="title"/>
          </p:nvPr>
        </p:nvSpPr>
        <p:spPr/>
        <p:txBody>
          <a:bodyPr/>
          <a:lstStyle/>
          <a:p>
            <a:r>
              <a:rPr lang="en-US" dirty="0"/>
              <a:t>Common Scenarios</a:t>
            </a:r>
            <a:endParaRPr lang="en-GB" dirty="0"/>
          </a:p>
        </p:txBody>
      </p:sp>
      <p:sp>
        <p:nvSpPr>
          <p:cNvPr id="7" name="Text Placeholder 6"/>
          <p:cNvSpPr>
            <a:spLocks noGrp="1"/>
          </p:cNvSpPr>
          <p:nvPr>
            <p:ph type="body" sz="quarter" idx="15"/>
          </p:nvPr>
        </p:nvSpPr>
        <p:spPr/>
        <p:txBody>
          <a:bodyPr/>
          <a:lstStyle/>
          <a:p>
            <a:r>
              <a:rPr lang="en-US" dirty="0"/>
              <a:t>Timer-based processing</a:t>
            </a:r>
          </a:p>
          <a:p>
            <a:endParaRPr lang="en-GB" dirty="0"/>
          </a:p>
        </p:txBody>
      </p:sp>
      <p:sp>
        <p:nvSpPr>
          <p:cNvPr id="8" name="Text Placeholder 7"/>
          <p:cNvSpPr>
            <a:spLocks noGrp="1"/>
          </p:cNvSpPr>
          <p:nvPr>
            <p:ph type="body" sz="quarter" idx="16"/>
          </p:nvPr>
        </p:nvSpPr>
        <p:spPr/>
        <p:txBody>
          <a:bodyPr/>
          <a:lstStyle/>
          <a:p>
            <a:r>
              <a:rPr lang="en-US" dirty="0"/>
              <a:t>Azure service event processing</a:t>
            </a:r>
          </a:p>
          <a:p>
            <a:endParaRPr lang="en-GB" dirty="0"/>
          </a:p>
        </p:txBody>
      </p:sp>
      <p:sp>
        <p:nvSpPr>
          <p:cNvPr id="9" name="Text Placeholder 8"/>
          <p:cNvSpPr>
            <a:spLocks noGrp="1"/>
          </p:cNvSpPr>
          <p:nvPr>
            <p:ph type="body" sz="quarter" idx="17"/>
          </p:nvPr>
        </p:nvSpPr>
        <p:spPr/>
        <p:txBody>
          <a:bodyPr/>
          <a:lstStyle/>
          <a:p>
            <a:r>
              <a:rPr lang="en-US" dirty="0"/>
              <a:t>SaaS event processing </a:t>
            </a:r>
          </a:p>
          <a:p>
            <a:endParaRPr lang="en-GB" dirty="0"/>
          </a:p>
        </p:txBody>
      </p:sp>
      <p:sp>
        <p:nvSpPr>
          <p:cNvPr id="10" name="Text Placeholder 9"/>
          <p:cNvSpPr>
            <a:spLocks noGrp="1"/>
          </p:cNvSpPr>
          <p:nvPr>
            <p:ph type="body" sz="quarter" idx="18"/>
          </p:nvPr>
        </p:nvSpPr>
        <p:spPr/>
        <p:txBody>
          <a:bodyPr/>
          <a:lstStyle/>
          <a:p>
            <a:r>
              <a:rPr lang="en-GB" dirty="0"/>
              <a:t>Data processing</a:t>
            </a:r>
          </a:p>
        </p:txBody>
      </p:sp>
      <p:sp>
        <p:nvSpPr>
          <p:cNvPr id="11" name="Text Placeholder 10"/>
          <p:cNvSpPr>
            <a:spLocks noGrp="1"/>
          </p:cNvSpPr>
          <p:nvPr>
            <p:ph type="body" sz="quarter" idx="19"/>
          </p:nvPr>
        </p:nvSpPr>
        <p:spPr/>
        <p:txBody>
          <a:bodyPr/>
          <a:lstStyle/>
          <a:p>
            <a:r>
              <a:rPr lang="en-US" dirty="0"/>
              <a:t>Real-time bot messaging</a:t>
            </a:r>
          </a:p>
          <a:p>
            <a:endParaRPr lang="en-GB" dirty="0"/>
          </a:p>
        </p:txBody>
      </p:sp>
    </p:spTree>
    <p:extLst>
      <p:ext uri="{BB962C8B-B14F-4D97-AF65-F5344CB8AC3E}">
        <p14:creationId xmlns:p14="http://schemas.microsoft.com/office/powerpoint/2010/main" val="1136305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SELECT, FROM, and WHERE statements</a:t>
            </a:r>
          </a:p>
          <a:p>
            <a:endParaRPr lang="en-GB" dirty="0"/>
          </a:p>
        </p:txBody>
      </p:sp>
      <p:sp>
        <p:nvSpPr>
          <p:cNvPr id="6" name="Text Placeholder 5"/>
          <p:cNvSpPr>
            <a:spLocks noGrp="1"/>
          </p:cNvSpPr>
          <p:nvPr>
            <p:ph type="body" sz="quarter" idx="12"/>
          </p:nvPr>
        </p:nvSpPr>
        <p:spPr/>
        <p:txBody>
          <a:bodyPr/>
          <a:lstStyle/>
          <a:p>
            <a:r>
              <a:rPr lang="en-US" dirty="0"/>
              <a:t>HAVING and ORDER BY statements</a:t>
            </a:r>
          </a:p>
          <a:p>
            <a:endParaRPr lang="en-GB" dirty="0"/>
          </a:p>
        </p:txBody>
      </p:sp>
      <p:sp>
        <p:nvSpPr>
          <p:cNvPr id="7" name="Text Placeholder 6"/>
          <p:cNvSpPr>
            <a:spLocks noGrp="1"/>
          </p:cNvSpPr>
          <p:nvPr>
            <p:ph type="body" sz="quarter" idx="13"/>
          </p:nvPr>
        </p:nvSpPr>
        <p:spPr/>
        <p:txBody>
          <a:bodyPr/>
          <a:lstStyle/>
          <a:p>
            <a:r>
              <a:rPr lang="en-US" dirty="0"/>
              <a:t>Full Geospatial and Geometry support, such as ST_DISTANCE</a:t>
            </a:r>
            <a:endParaRPr lang="en-GB" dirty="0"/>
          </a:p>
        </p:txBody>
      </p:sp>
      <p:sp>
        <p:nvSpPr>
          <p:cNvPr id="8" name="Picture Placeholder 7"/>
          <p:cNvSpPr>
            <a:spLocks noGrp="1"/>
          </p:cNvSpPr>
          <p:nvPr>
            <p:ph type="pic" sz="quarter" idx="14"/>
          </p:nvPr>
        </p:nvSpPr>
        <p:spPr/>
      </p:sp>
      <p:sp>
        <p:nvSpPr>
          <p:cNvPr id="4" name="Title 3"/>
          <p:cNvSpPr>
            <a:spLocks noGrp="1"/>
          </p:cNvSpPr>
          <p:nvPr>
            <p:ph type="title"/>
          </p:nvPr>
        </p:nvSpPr>
        <p:spPr/>
        <p:txBody>
          <a:bodyPr/>
          <a:lstStyle/>
          <a:p>
            <a:r>
              <a:rPr lang="en-US" sz="5000" dirty="0"/>
              <a:t>SQL over hierarchical JSON documents</a:t>
            </a:r>
            <a:endParaRPr lang="en-GB" sz="5000" dirty="0"/>
          </a:p>
        </p:txBody>
      </p:sp>
      <p:grpSp>
        <p:nvGrpSpPr>
          <p:cNvPr id="12" name="Group 11"/>
          <p:cNvGrpSpPr/>
          <p:nvPr/>
        </p:nvGrpSpPr>
        <p:grpSpPr>
          <a:xfrm>
            <a:off x="5080017" y="510225"/>
            <a:ext cx="3421465" cy="2415009"/>
            <a:chOff x="4581274" y="2089087"/>
            <a:chExt cx="3421465" cy="2415009"/>
          </a:xfrm>
        </p:grpSpPr>
        <p:pic>
          <p:nvPicPr>
            <p:cNvPr id="13" name="Picture 12"/>
            <p:cNvPicPr>
              <a:picLocks noChangeAspect="1"/>
            </p:cNvPicPr>
            <p:nvPr/>
          </p:nvPicPr>
          <p:blipFill>
            <a:blip r:embed="rId3"/>
            <a:stretch>
              <a:fillRect/>
            </a:stretch>
          </p:blipFill>
          <p:spPr>
            <a:xfrm>
              <a:off x="4581274" y="2089087"/>
              <a:ext cx="3211223" cy="1889681"/>
            </a:xfrm>
            <a:prstGeom prst="rect">
              <a:avLst/>
            </a:prstGeom>
            <a:ln>
              <a:solidFill>
                <a:srgbClr val="212121"/>
              </a:solidFill>
            </a:ln>
          </p:spPr>
        </p:pic>
        <p:pic>
          <p:nvPicPr>
            <p:cNvPr id="14" name="Picture 13"/>
            <p:cNvPicPr>
              <a:picLocks noChangeAspect="1"/>
            </p:cNvPicPr>
            <p:nvPr/>
          </p:nvPicPr>
          <p:blipFill>
            <a:blip r:embed="rId4"/>
            <a:stretch>
              <a:fillRect/>
            </a:stretch>
          </p:blipFill>
          <p:spPr>
            <a:xfrm>
              <a:off x="5197119" y="3005531"/>
              <a:ext cx="2805620" cy="1498565"/>
            </a:xfrm>
            <a:prstGeom prst="rect">
              <a:avLst/>
            </a:prstGeom>
            <a:ln>
              <a:solidFill>
                <a:srgbClr val="212121"/>
              </a:solidFill>
            </a:ln>
          </p:spPr>
        </p:pic>
      </p:grpSp>
    </p:spTree>
    <p:extLst>
      <p:ext uri="{BB962C8B-B14F-4D97-AF65-F5344CB8AC3E}">
        <p14:creationId xmlns:p14="http://schemas.microsoft.com/office/powerpoint/2010/main" val="3979912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00025" y="195485"/>
            <a:ext cx="4267472" cy="100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99529" y="46713"/>
            <a:ext cx="4179689" cy="591484"/>
          </a:xfrm>
        </p:spPr>
        <p:txBody>
          <a:bodyPr>
            <a:noAutofit/>
          </a:bodyPr>
          <a:lstStyle/>
          <a:p>
            <a:r>
              <a:rPr lang="en-GB" sz="3600" dirty="0"/>
              <a:t>Consistency Levels</a:t>
            </a:r>
          </a:p>
        </p:txBody>
      </p:sp>
      <p:sp>
        <p:nvSpPr>
          <p:cNvPr id="7" name="Rectangle 6" title="Mouse"/>
          <p:cNvSpPr/>
          <p:nvPr/>
        </p:nvSpPr>
        <p:spPr>
          <a:xfrm>
            <a:off x="200025" y="3291840"/>
            <a:ext cx="4267472" cy="16563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685999" y="200823"/>
            <a:ext cx="2011638" cy="285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670586" y="3284322"/>
            <a:ext cx="4267472" cy="16561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900726" y="200823"/>
            <a:ext cx="2037332" cy="285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99529" y="1405493"/>
            <a:ext cx="4267472" cy="165617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itle 1"/>
          <p:cNvSpPr txBox="1">
            <a:spLocks/>
          </p:cNvSpPr>
          <p:nvPr/>
        </p:nvSpPr>
        <p:spPr>
          <a:xfrm>
            <a:off x="243916" y="1511430"/>
            <a:ext cx="4179689" cy="736289"/>
          </a:xfrm>
          <a:prstGeom prst="rect">
            <a:avLst/>
          </a:prstGeom>
        </p:spPr>
        <p:txBody>
          <a:bodyPr vert="horz" lIns="91440" tIns="45720" rIns="91440" bIns="45720" rtlCol="0" anchor="t" anchorCtr="0">
            <a:normAutofit fontScale="25000" lnSpcReduction="20000"/>
          </a:bodyPr>
          <a:lstStyle>
            <a:lvl1pPr algn="l" defTabSz="914400" rtl="0" eaLnBrk="1" latinLnBrk="0" hangingPunct="1">
              <a:lnSpc>
                <a:spcPts val="5900"/>
              </a:lnSpc>
              <a:spcBef>
                <a:spcPct val="0"/>
              </a:spcBef>
              <a:buNone/>
              <a:defRPr lang="en-US" sz="8400" kern="1200" dirty="0" smtClean="0">
                <a:solidFill>
                  <a:schemeClr val="bg1"/>
                </a:solidFill>
                <a:latin typeface="Folk Solid" pitchFamily="50" charset="0"/>
                <a:ea typeface="+mj-ea"/>
                <a:cs typeface="+mj-cs"/>
              </a:defRPr>
            </a:lvl1pPr>
          </a:lstStyle>
          <a:p>
            <a:endParaRPr lang="en-GB" sz="4800" dirty="0"/>
          </a:p>
        </p:txBody>
      </p:sp>
      <p:sp>
        <p:nvSpPr>
          <p:cNvPr id="3" name="TextBox 2"/>
          <p:cNvSpPr txBox="1"/>
          <p:nvPr/>
        </p:nvSpPr>
        <p:spPr>
          <a:xfrm>
            <a:off x="223227" y="1398338"/>
            <a:ext cx="4155992" cy="1292662"/>
          </a:xfrm>
          <a:prstGeom prst="rect">
            <a:avLst/>
          </a:prstGeom>
          <a:noFill/>
        </p:spPr>
        <p:txBody>
          <a:bodyPr wrap="square" rtlCol="0">
            <a:spAutoFit/>
          </a:bodyPr>
          <a:lstStyle/>
          <a:p>
            <a:r>
              <a:rPr lang="en-GB" sz="3600" dirty="0">
                <a:solidFill>
                  <a:schemeClr val="bg1"/>
                </a:solidFill>
                <a:latin typeface="+mj-lt"/>
              </a:rPr>
              <a:t>Strong</a:t>
            </a:r>
          </a:p>
          <a:p>
            <a:r>
              <a:rPr lang="en-GB" sz="1600" dirty="0">
                <a:solidFill>
                  <a:schemeClr val="bg1"/>
                </a:solidFill>
                <a:latin typeface="+mj-lt"/>
              </a:rPr>
              <a:t>A write transaction is only visible after its committed to all replicas. As such read/Write is slower</a:t>
            </a:r>
          </a:p>
          <a:p>
            <a:endParaRPr lang="en-US" sz="1000" dirty="0">
              <a:solidFill>
                <a:schemeClr val="bg1"/>
              </a:solidFill>
              <a:latin typeface="+mj-lt"/>
            </a:endParaRPr>
          </a:p>
        </p:txBody>
      </p:sp>
      <p:sp>
        <p:nvSpPr>
          <p:cNvPr id="21" name="TextBox 20"/>
          <p:cNvSpPr txBox="1"/>
          <p:nvPr/>
        </p:nvSpPr>
        <p:spPr>
          <a:xfrm>
            <a:off x="4709756" y="210874"/>
            <a:ext cx="1860432" cy="1877437"/>
          </a:xfrm>
          <a:prstGeom prst="rect">
            <a:avLst/>
          </a:prstGeom>
          <a:noFill/>
        </p:spPr>
        <p:txBody>
          <a:bodyPr wrap="square" rtlCol="0">
            <a:spAutoFit/>
          </a:bodyPr>
          <a:lstStyle/>
          <a:p>
            <a:r>
              <a:rPr lang="en-GB" sz="3600" dirty="0">
                <a:solidFill>
                  <a:schemeClr val="bg1"/>
                </a:solidFill>
                <a:latin typeface="+mj-lt"/>
              </a:rPr>
              <a:t>Bounded</a:t>
            </a:r>
          </a:p>
          <a:p>
            <a:r>
              <a:rPr lang="en-GB" sz="1600" dirty="0">
                <a:solidFill>
                  <a:schemeClr val="bg1"/>
                </a:solidFill>
                <a:latin typeface="+mj-lt"/>
              </a:rPr>
              <a:t>Guarantees that the writes are in order. Your reads will be consistent. Faster than strong</a:t>
            </a:r>
          </a:p>
        </p:txBody>
      </p:sp>
      <p:sp>
        <p:nvSpPr>
          <p:cNvPr id="22" name="TextBox 21"/>
          <p:cNvSpPr txBox="1"/>
          <p:nvPr/>
        </p:nvSpPr>
        <p:spPr>
          <a:xfrm>
            <a:off x="6916139" y="210874"/>
            <a:ext cx="1983527" cy="3477875"/>
          </a:xfrm>
          <a:prstGeom prst="rect">
            <a:avLst/>
          </a:prstGeom>
          <a:noFill/>
        </p:spPr>
        <p:txBody>
          <a:bodyPr wrap="square" rtlCol="0">
            <a:spAutoFit/>
          </a:bodyPr>
          <a:lstStyle/>
          <a:p>
            <a:r>
              <a:rPr lang="en-GB" sz="3600" dirty="0">
                <a:solidFill>
                  <a:schemeClr val="bg1"/>
                </a:solidFill>
                <a:latin typeface="+mj-lt"/>
              </a:rPr>
              <a:t>Eventual</a:t>
            </a:r>
          </a:p>
          <a:p>
            <a:r>
              <a:rPr lang="en-GB" sz="1600" dirty="0">
                <a:solidFill>
                  <a:schemeClr val="bg1"/>
                </a:solidFill>
                <a:latin typeface="+mj-lt"/>
              </a:rPr>
              <a:t>This provides the weakest form of consistency. Reads might not be the latest values. You could even get data in the wrong order. </a:t>
            </a:r>
            <a:r>
              <a:rPr lang="en-GB" sz="1600" dirty="0" err="1">
                <a:solidFill>
                  <a:schemeClr val="bg1"/>
                </a:solidFill>
                <a:latin typeface="+mj-lt"/>
              </a:rPr>
              <a:t>E.g</a:t>
            </a:r>
            <a:r>
              <a:rPr lang="en-GB" sz="1600" dirty="0">
                <a:solidFill>
                  <a:schemeClr val="bg1"/>
                </a:solidFill>
                <a:latin typeface="+mj-lt"/>
              </a:rPr>
              <a:t> You save something and then read and get an old value. It’s the fastest.</a:t>
            </a:r>
          </a:p>
          <a:p>
            <a:endParaRPr lang="en-US" sz="4000" dirty="0">
              <a:solidFill>
                <a:schemeClr val="bg1"/>
              </a:solidFill>
              <a:latin typeface="+mj-lt"/>
            </a:endParaRPr>
          </a:p>
        </p:txBody>
      </p:sp>
      <p:sp>
        <p:nvSpPr>
          <p:cNvPr id="24" name="TextBox 23"/>
          <p:cNvSpPr txBox="1"/>
          <p:nvPr/>
        </p:nvSpPr>
        <p:spPr>
          <a:xfrm>
            <a:off x="4709756" y="3284322"/>
            <a:ext cx="4082410" cy="2185214"/>
          </a:xfrm>
          <a:prstGeom prst="rect">
            <a:avLst/>
          </a:prstGeom>
          <a:noFill/>
        </p:spPr>
        <p:txBody>
          <a:bodyPr wrap="square" rtlCol="0">
            <a:spAutoFit/>
          </a:bodyPr>
          <a:lstStyle/>
          <a:p>
            <a:r>
              <a:rPr lang="en-GB" sz="3600" dirty="0">
                <a:solidFill>
                  <a:schemeClr val="bg1"/>
                </a:solidFill>
                <a:latin typeface="+mj-lt"/>
              </a:rPr>
              <a:t>Trade Off</a:t>
            </a:r>
          </a:p>
          <a:p>
            <a:r>
              <a:rPr lang="en-GB" sz="1600" dirty="0">
                <a:solidFill>
                  <a:schemeClr val="bg1"/>
                </a:solidFill>
                <a:latin typeface="+mj-lt"/>
              </a:rPr>
              <a:t>Your Consistency Level is trade off between Performance and accuracy of data.</a:t>
            </a:r>
          </a:p>
          <a:p>
            <a:r>
              <a:rPr lang="en-GB" sz="1200" dirty="0">
                <a:solidFill>
                  <a:schemeClr val="bg1"/>
                </a:solidFill>
                <a:latin typeface="+mj-lt"/>
              </a:rPr>
              <a:t>As with read requests, you can lower the consistency level of a specific query request by specifying the x-</a:t>
            </a:r>
            <a:r>
              <a:rPr lang="en-GB" sz="1200" dirty="0" err="1">
                <a:solidFill>
                  <a:schemeClr val="bg1"/>
                </a:solidFill>
                <a:latin typeface="+mj-lt"/>
              </a:rPr>
              <a:t>ms</a:t>
            </a:r>
            <a:r>
              <a:rPr lang="en-GB" sz="1200" dirty="0">
                <a:solidFill>
                  <a:schemeClr val="bg1"/>
                </a:solidFill>
                <a:latin typeface="+mj-lt"/>
              </a:rPr>
              <a:t>-consistency-level request header</a:t>
            </a:r>
            <a:r>
              <a:rPr lang="en-GB" sz="1600" dirty="0">
                <a:solidFill>
                  <a:schemeClr val="bg1"/>
                </a:solidFill>
                <a:latin typeface="+mj-lt"/>
              </a:rPr>
              <a:t>.</a:t>
            </a:r>
          </a:p>
          <a:p>
            <a:endParaRPr lang="en-US" sz="3600" dirty="0">
              <a:solidFill>
                <a:schemeClr val="bg1"/>
              </a:solidFill>
              <a:latin typeface="+mj-lt"/>
            </a:endParaRPr>
          </a:p>
        </p:txBody>
      </p:sp>
      <p:sp>
        <p:nvSpPr>
          <p:cNvPr id="15" name="TextBox 14"/>
          <p:cNvSpPr txBox="1"/>
          <p:nvPr/>
        </p:nvSpPr>
        <p:spPr>
          <a:xfrm>
            <a:off x="199530" y="3284322"/>
            <a:ext cx="4224076" cy="1384995"/>
          </a:xfrm>
          <a:prstGeom prst="rect">
            <a:avLst/>
          </a:prstGeom>
          <a:noFill/>
        </p:spPr>
        <p:txBody>
          <a:bodyPr wrap="square" rtlCol="0">
            <a:spAutoFit/>
          </a:bodyPr>
          <a:lstStyle/>
          <a:p>
            <a:r>
              <a:rPr lang="en-GB" sz="3600" dirty="0">
                <a:solidFill>
                  <a:schemeClr val="bg1"/>
                </a:solidFill>
                <a:latin typeface="+mj-lt"/>
              </a:rPr>
              <a:t>Session</a:t>
            </a:r>
          </a:p>
          <a:p>
            <a:r>
              <a:rPr lang="en-GB" sz="1600" dirty="0">
                <a:solidFill>
                  <a:schemeClr val="bg1"/>
                </a:solidFill>
                <a:latin typeface="+mj-lt"/>
              </a:rPr>
              <a:t>Bound to the session of the client. So you get similar consistency to strong, but only for that session, other sessions may see different data.</a:t>
            </a:r>
          </a:p>
        </p:txBody>
      </p:sp>
    </p:spTree>
    <p:extLst>
      <p:ext uri="{BB962C8B-B14F-4D97-AF65-F5344CB8AC3E}">
        <p14:creationId xmlns:p14="http://schemas.microsoft.com/office/powerpoint/2010/main" val="2728576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4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animBg="1"/>
      <p:bldP spid="11" grpId="0" animBg="1"/>
      <p:bldP spid="16" grpId="0" animBg="1"/>
      <p:bldP spid="17" grpId="0" animBg="1"/>
      <p:bldP spid="19" grpId="0" animBg="1"/>
      <p:bldP spid="3" grpId="0"/>
      <p:bldP spid="21" grpId="0"/>
      <p:bldP spid="22" grpId="0"/>
      <p:bldP spid="2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“delegated” cloud-based search</a:t>
            </a:r>
          </a:p>
        </p:txBody>
      </p:sp>
      <p:sp>
        <p:nvSpPr>
          <p:cNvPr id="6" name="Text Placeholder 5"/>
          <p:cNvSpPr>
            <a:spLocks noGrp="1"/>
          </p:cNvSpPr>
          <p:nvPr>
            <p:ph type="body" sz="quarter" idx="12"/>
          </p:nvPr>
        </p:nvSpPr>
        <p:spPr/>
        <p:txBody>
          <a:bodyPr/>
          <a:lstStyle/>
          <a:p>
            <a:r>
              <a:rPr lang="en-US" dirty="0"/>
              <a:t>Ultra-high performing queries</a:t>
            </a:r>
            <a:endParaRPr lang="en-GB" dirty="0"/>
          </a:p>
        </p:txBody>
      </p:sp>
      <p:sp>
        <p:nvSpPr>
          <p:cNvPr id="11" name="Text Placeholder 10"/>
          <p:cNvSpPr>
            <a:spLocks noGrp="1"/>
          </p:cNvSpPr>
          <p:nvPr>
            <p:ph type="body" sz="quarter" idx="13"/>
          </p:nvPr>
        </p:nvSpPr>
        <p:spPr/>
        <p:txBody>
          <a:bodyPr/>
          <a:lstStyle/>
          <a:p>
            <a:r>
              <a:rPr lang="en-GB" dirty="0"/>
              <a:t>Supports </a:t>
            </a:r>
            <a:r>
              <a:rPr lang="en-GB" dirty="0" err="1"/>
              <a:t>DocumentDB</a:t>
            </a:r>
            <a:endParaRPr lang="en-GB" dirty="0"/>
          </a:p>
        </p:txBody>
      </p:sp>
      <p:pic>
        <p:nvPicPr>
          <p:cNvPr id="9" name="Picture Placeholder 8"/>
          <p:cNvPicPr>
            <a:picLocks noGrp="1" noChangeAspect="1"/>
          </p:cNvPicPr>
          <p:nvPr>
            <p:ph type="pic" sz="quarter" idx="14"/>
          </p:nvPr>
        </p:nvPicPr>
        <p:blipFill>
          <a:blip r:embed="rId3"/>
          <a:srcRect l="12146" r="12146"/>
          <a:stretch>
            <a:fillRect/>
          </a:stretch>
        </p:blipFill>
        <p:spPr/>
      </p:pic>
      <p:sp>
        <p:nvSpPr>
          <p:cNvPr id="2" name="Title 1"/>
          <p:cNvSpPr>
            <a:spLocks noGrp="1"/>
          </p:cNvSpPr>
          <p:nvPr>
            <p:ph type="title"/>
          </p:nvPr>
        </p:nvSpPr>
        <p:spPr/>
        <p:txBody>
          <a:bodyPr/>
          <a:lstStyle/>
          <a:p>
            <a:r>
              <a:rPr lang="en-US"/>
              <a:t>Azure Search</a:t>
            </a:r>
            <a:endParaRPr lang="en-US" dirty="0"/>
          </a:p>
        </p:txBody>
      </p:sp>
    </p:spTree>
    <p:extLst>
      <p:ext uri="{BB962C8B-B14F-4D97-AF65-F5344CB8AC3E}">
        <p14:creationId xmlns:p14="http://schemas.microsoft.com/office/powerpoint/2010/main" val="350992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a:t>Can be managed at a granular level</a:t>
            </a:r>
            <a:endParaRPr lang="en-US" dirty="0"/>
          </a:p>
        </p:txBody>
      </p:sp>
      <p:sp>
        <p:nvSpPr>
          <p:cNvPr id="4" name="Text Placeholder 3"/>
          <p:cNvSpPr>
            <a:spLocks noGrp="1"/>
          </p:cNvSpPr>
          <p:nvPr>
            <p:ph type="body" sz="quarter" idx="12"/>
          </p:nvPr>
        </p:nvSpPr>
        <p:spPr/>
        <p:txBody>
          <a:bodyPr/>
          <a:lstStyle/>
          <a:p>
            <a:r>
              <a:rPr lang="en-US"/>
              <a:t>Supports both rudimentary and extended datatypes</a:t>
            </a:r>
          </a:p>
          <a:p>
            <a:endParaRPr lang="en-GB" dirty="0"/>
          </a:p>
        </p:txBody>
      </p:sp>
      <p:sp>
        <p:nvSpPr>
          <p:cNvPr id="5" name="Text Placeholder 4"/>
          <p:cNvSpPr>
            <a:spLocks noGrp="1"/>
          </p:cNvSpPr>
          <p:nvPr>
            <p:ph type="body" sz="quarter" idx="13"/>
          </p:nvPr>
        </p:nvSpPr>
        <p:spPr/>
        <p:txBody>
          <a:bodyPr/>
          <a:lstStyle/>
          <a:p>
            <a:r>
              <a:rPr lang="en-US"/>
              <a:t>Can be managed programmatically</a:t>
            </a:r>
            <a:endParaRPr lang="en-GB" dirty="0"/>
          </a:p>
        </p:txBody>
      </p:sp>
      <p:pic>
        <p:nvPicPr>
          <p:cNvPr id="8" name="Picture Placeholder 7"/>
          <p:cNvPicPr>
            <a:picLocks noGrp="1" noChangeAspect="1"/>
          </p:cNvPicPr>
          <p:nvPr>
            <p:ph type="pic" sz="quarter" idx="14"/>
          </p:nvPr>
        </p:nvPicPr>
        <p:blipFill rotWithShape="1">
          <a:blip r:embed="rId3"/>
          <a:srcRect l="-25" r="39"/>
          <a:stretch/>
        </p:blipFill>
        <p:spPr>
          <a:xfrm>
            <a:off x="4593481" y="188528"/>
            <a:ext cx="4304229" cy="2894103"/>
          </a:xfrm>
        </p:spPr>
      </p:pic>
      <p:sp>
        <p:nvSpPr>
          <p:cNvPr id="2" name="Title 1"/>
          <p:cNvSpPr>
            <a:spLocks noGrp="1"/>
          </p:cNvSpPr>
          <p:nvPr>
            <p:ph type="title"/>
          </p:nvPr>
        </p:nvSpPr>
        <p:spPr/>
        <p:txBody>
          <a:bodyPr/>
          <a:lstStyle/>
          <a:p>
            <a:r>
              <a:rPr lang="en-US"/>
              <a:t>Azure Search Indexing</a:t>
            </a:r>
            <a:endParaRPr lang="en-US" dirty="0"/>
          </a:p>
        </p:txBody>
      </p:sp>
    </p:spTree>
    <p:extLst>
      <p:ext uri="{BB962C8B-B14F-4D97-AF65-F5344CB8AC3E}">
        <p14:creationId xmlns:p14="http://schemas.microsoft.com/office/powerpoint/2010/main" val="375412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dirty="0"/>
              <a:t>PowerShell</a:t>
            </a:r>
          </a:p>
        </p:txBody>
      </p:sp>
      <p:sp>
        <p:nvSpPr>
          <p:cNvPr id="7" name="Text Placeholder 6"/>
          <p:cNvSpPr>
            <a:spLocks noGrp="1"/>
          </p:cNvSpPr>
          <p:nvPr>
            <p:ph type="body" sz="quarter" idx="12"/>
          </p:nvPr>
        </p:nvSpPr>
        <p:spPr/>
        <p:txBody>
          <a:bodyPr/>
          <a:lstStyle/>
          <a:p>
            <a:r>
              <a:rPr lang="en-GB" dirty="0"/>
              <a:t>PHP</a:t>
            </a:r>
          </a:p>
        </p:txBody>
      </p:sp>
      <p:sp>
        <p:nvSpPr>
          <p:cNvPr id="8" name="Text Placeholder 7"/>
          <p:cNvSpPr>
            <a:spLocks noGrp="1"/>
          </p:cNvSpPr>
          <p:nvPr>
            <p:ph type="body" sz="quarter" idx="13"/>
          </p:nvPr>
        </p:nvSpPr>
        <p:spPr/>
        <p:txBody>
          <a:bodyPr/>
          <a:lstStyle/>
          <a:p>
            <a:r>
              <a:rPr lang="en-GB" dirty="0"/>
              <a:t>Batch</a:t>
            </a:r>
          </a:p>
        </p:txBody>
      </p:sp>
      <p:pic>
        <p:nvPicPr>
          <p:cNvPr id="16" name="Picture Placeholder 15"/>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4881" b="4881"/>
          <a:stretch>
            <a:fillRect/>
          </a:stretch>
        </p:blipFill>
        <p:spPr/>
      </p:pic>
      <p:sp>
        <p:nvSpPr>
          <p:cNvPr id="5" name="Title 4"/>
          <p:cNvSpPr>
            <a:spLocks noGrp="1"/>
          </p:cNvSpPr>
          <p:nvPr>
            <p:ph type="title"/>
          </p:nvPr>
        </p:nvSpPr>
        <p:spPr/>
        <p:txBody>
          <a:bodyPr/>
          <a:lstStyle/>
          <a:p>
            <a:r>
              <a:rPr lang="en-GB" dirty="0"/>
              <a:t>Language Support</a:t>
            </a:r>
          </a:p>
        </p:txBody>
      </p:sp>
      <p:sp>
        <p:nvSpPr>
          <p:cNvPr id="10" name="Text Placeholder 9"/>
          <p:cNvSpPr>
            <a:spLocks noGrp="1"/>
          </p:cNvSpPr>
          <p:nvPr>
            <p:ph type="body" sz="quarter" idx="15"/>
          </p:nvPr>
        </p:nvSpPr>
        <p:spPr/>
        <p:txBody>
          <a:bodyPr/>
          <a:lstStyle/>
          <a:p>
            <a:r>
              <a:rPr lang="en-GB" dirty="0"/>
              <a:t>JavaScript	</a:t>
            </a:r>
          </a:p>
        </p:txBody>
      </p:sp>
      <p:sp>
        <p:nvSpPr>
          <p:cNvPr id="11" name="Text Placeholder 10"/>
          <p:cNvSpPr>
            <a:spLocks noGrp="1"/>
          </p:cNvSpPr>
          <p:nvPr>
            <p:ph type="body" sz="quarter" idx="16"/>
          </p:nvPr>
        </p:nvSpPr>
        <p:spPr/>
        <p:txBody>
          <a:bodyPr/>
          <a:lstStyle/>
          <a:p>
            <a:r>
              <a:rPr lang="en-GB" dirty="0"/>
              <a:t>C#</a:t>
            </a:r>
          </a:p>
        </p:txBody>
      </p:sp>
      <p:sp>
        <p:nvSpPr>
          <p:cNvPr id="12" name="Text Placeholder 11"/>
          <p:cNvSpPr>
            <a:spLocks noGrp="1"/>
          </p:cNvSpPr>
          <p:nvPr>
            <p:ph type="body" sz="quarter" idx="17"/>
          </p:nvPr>
        </p:nvSpPr>
        <p:spPr/>
        <p:txBody>
          <a:bodyPr/>
          <a:lstStyle/>
          <a:p>
            <a:r>
              <a:rPr lang="en-GB" dirty="0"/>
              <a:t>Python</a:t>
            </a:r>
          </a:p>
        </p:txBody>
      </p:sp>
      <p:sp>
        <p:nvSpPr>
          <p:cNvPr id="13" name="Text Placeholder 12"/>
          <p:cNvSpPr>
            <a:spLocks noGrp="1"/>
          </p:cNvSpPr>
          <p:nvPr>
            <p:ph type="body" sz="quarter" idx="18"/>
          </p:nvPr>
        </p:nvSpPr>
        <p:spPr/>
        <p:txBody>
          <a:bodyPr/>
          <a:lstStyle/>
          <a:p>
            <a:r>
              <a:rPr lang="en-GB" dirty="0"/>
              <a:t>Bash</a:t>
            </a:r>
          </a:p>
        </p:txBody>
      </p:sp>
      <p:sp>
        <p:nvSpPr>
          <p:cNvPr id="14" name="Text Placeholder 13"/>
          <p:cNvSpPr>
            <a:spLocks noGrp="1"/>
          </p:cNvSpPr>
          <p:nvPr>
            <p:ph type="body" sz="quarter" idx="19"/>
          </p:nvPr>
        </p:nvSpPr>
        <p:spPr/>
        <p:txBody>
          <a:bodyPr/>
          <a:lstStyle/>
          <a:p>
            <a:r>
              <a:rPr lang="en-GB" dirty="0"/>
              <a:t>Triggered by Azure Services</a:t>
            </a:r>
          </a:p>
        </p:txBody>
      </p:sp>
    </p:spTree>
    <p:extLst>
      <p:ext uri="{BB962C8B-B14F-4D97-AF65-F5344CB8AC3E}">
        <p14:creationId xmlns:p14="http://schemas.microsoft.com/office/powerpoint/2010/main" val="300418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GB" dirty="0"/>
              <a:t>Bindings</a:t>
            </a:r>
          </a:p>
        </p:txBody>
      </p:sp>
      <p:sp>
        <p:nvSpPr>
          <p:cNvPr id="12" name="Picture Placeholder 11"/>
          <p:cNvSpPr>
            <a:spLocks noGrp="1"/>
          </p:cNvSpPr>
          <p:nvPr>
            <p:ph type="pic" sz="quarter" idx="10"/>
          </p:nvPr>
        </p:nvSpPr>
        <p:spPr/>
      </p:sp>
      <p:graphicFrame>
        <p:nvGraphicFramePr>
          <p:cNvPr id="10" name="Table 9"/>
          <p:cNvGraphicFramePr>
            <a:graphicFrameLocks noGrp="1"/>
          </p:cNvGraphicFramePr>
          <p:nvPr>
            <p:extLst>
              <p:ext uri="{D42A27DB-BD31-4B8C-83A1-F6EECF244321}">
                <p14:modId xmlns:p14="http://schemas.microsoft.com/office/powerpoint/2010/main" val="3840767685"/>
              </p:ext>
            </p:extLst>
          </p:nvPr>
        </p:nvGraphicFramePr>
        <p:xfrm>
          <a:off x="359674" y="288020"/>
          <a:ext cx="8429408" cy="3352800"/>
        </p:xfrm>
        <a:graphic>
          <a:graphicData uri="http://schemas.openxmlformats.org/drawingml/2006/table">
            <a:tbl>
              <a:tblPr firstRow="1" bandRow="1">
                <a:tableStyleId>{5C22544A-7EE6-4342-B048-85BDC9FD1C3A}</a:tableStyleId>
              </a:tblPr>
              <a:tblGrid>
                <a:gridCol w="2532416">
                  <a:extLst>
                    <a:ext uri="{9D8B030D-6E8A-4147-A177-3AD203B41FA5}">
                      <a16:colId xmlns:a16="http://schemas.microsoft.com/office/drawing/2014/main" val="1381631012"/>
                    </a:ext>
                  </a:extLst>
                </a:gridCol>
                <a:gridCol w="2836528">
                  <a:extLst>
                    <a:ext uri="{9D8B030D-6E8A-4147-A177-3AD203B41FA5}">
                      <a16:colId xmlns:a16="http://schemas.microsoft.com/office/drawing/2014/main" val="268957825"/>
                    </a:ext>
                  </a:extLst>
                </a:gridCol>
                <a:gridCol w="945510">
                  <a:extLst>
                    <a:ext uri="{9D8B030D-6E8A-4147-A177-3AD203B41FA5}">
                      <a16:colId xmlns:a16="http://schemas.microsoft.com/office/drawing/2014/main" val="3697201972"/>
                    </a:ext>
                  </a:extLst>
                </a:gridCol>
                <a:gridCol w="1119681">
                  <a:extLst>
                    <a:ext uri="{9D8B030D-6E8A-4147-A177-3AD203B41FA5}">
                      <a16:colId xmlns:a16="http://schemas.microsoft.com/office/drawing/2014/main" val="1062125523"/>
                    </a:ext>
                  </a:extLst>
                </a:gridCol>
                <a:gridCol w="995273">
                  <a:extLst>
                    <a:ext uri="{9D8B030D-6E8A-4147-A177-3AD203B41FA5}">
                      <a16:colId xmlns:a16="http://schemas.microsoft.com/office/drawing/2014/main" val="1149894302"/>
                    </a:ext>
                  </a:extLst>
                </a:gridCol>
              </a:tblGrid>
              <a:tr h="254159">
                <a:tc>
                  <a:txBody>
                    <a:bodyPr/>
                    <a:lstStyle/>
                    <a:p>
                      <a:r>
                        <a:rPr lang="en-US" sz="1600" dirty="0"/>
                        <a:t>Type</a:t>
                      </a:r>
                    </a:p>
                  </a:txBody>
                  <a:tcPr anchor="ctr"/>
                </a:tc>
                <a:tc>
                  <a:txBody>
                    <a:bodyPr/>
                    <a:lstStyle/>
                    <a:p>
                      <a:r>
                        <a:rPr lang="en-US" sz="1600"/>
                        <a:t>Service</a:t>
                      </a:r>
                    </a:p>
                  </a:txBody>
                  <a:tcPr anchor="ctr"/>
                </a:tc>
                <a:tc>
                  <a:txBody>
                    <a:bodyPr/>
                    <a:lstStyle/>
                    <a:p>
                      <a:pPr algn="ctr"/>
                      <a:r>
                        <a:rPr lang="en-US" sz="1600" dirty="0"/>
                        <a:t>Trigger</a:t>
                      </a:r>
                    </a:p>
                  </a:txBody>
                  <a:tcPr anchor="ctr"/>
                </a:tc>
                <a:tc>
                  <a:txBody>
                    <a:bodyPr/>
                    <a:lstStyle/>
                    <a:p>
                      <a:pPr algn="ctr"/>
                      <a:r>
                        <a:rPr lang="en-US" sz="1600"/>
                        <a:t>Input</a:t>
                      </a:r>
                    </a:p>
                  </a:txBody>
                  <a:tcPr anchor="ctr"/>
                </a:tc>
                <a:tc>
                  <a:txBody>
                    <a:bodyPr/>
                    <a:lstStyle/>
                    <a:p>
                      <a:pPr algn="ctr"/>
                      <a:r>
                        <a:rPr lang="en-US" sz="1600"/>
                        <a:t>Output</a:t>
                      </a:r>
                    </a:p>
                  </a:txBody>
                  <a:tcPr anchor="ctr"/>
                </a:tc>
                <a:extLst>
                  <a:ext uri="{0D108BD9-81ED-4DB2-BD59-A6C34878D82A}">
                    <a16:rowId xmlns:a16="http://schemas.microsoft.com/office/drawing/2014/main" val="2204649050"/>
                  </a:ext>
                </a:extLst>
              </a:tr>
              <a:tr h="254159">
                <a:tc>
                  <a:txBody>
                    <a:bodyPr/>
                    <a:lstStyle/>
                    <a:p>
                      <a:r>
                        <a:rPr lang="en-US" sz="1600" dirty="0"/>
                        <a:t>Schedule</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4239000174"/>
                  </a:ext>
                </a:extLst>
              </a:tr>
              <a:tr h="285587">
                <a:tc>
                  <a:txBody>
                    <a:bodyPr/>
                    <a:lstStyle/>
                    <a:p>
                      <a:r>
                        <a:rPr lang="en-US" sz="1600" dirty="0"/>
                        <a:t>HTTP (REST or </a:t>
                      </a:r>
                      <a:r>
                        <a:rPr lang="en-US" sz="1600" dirty="0" err="1"/>
                        <a:t>webhook</a:t>
                      </a:r>
                      <a:r>
                        <a:rPr lang="en-US" sz="1600" dirty="0"/>
                        <a:t>)</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a:t>✔*</a:t>
                      </a:r>
                    </a:p>
                  </a:txBody>
                  <a:tcPr anchor="ctr"/>
                </a:tc>
                <a:extLst>
                  <a:ext uri="{0D108BD9-81ED-4DB2-BD59-A6C34878D82A}">
                    <a16:rowId xmlns:a16="http://schemas.microsoft.com/office/drawing/2014/main" val="900705094"/>
                  </a:ext>
                </a:extLst>
              </a:tr>
              <a:tr h="254159">
                <a:tc>
                  <a:txBody>
                    <a:bodyPr/>
                    <a:lstStyle/>
                    <a:p>
                      <a:r>
                        <a:rPr lang="en-US" sz="1600"/>
                        <a:t>Blob Storage</a:t>
                      </a:r>
                    </a:p>
                  </a:txBody>
                  <a:tcPr anchor="ctr"/>
                </a:tc>
                <a:tc>
                  <a:txBody>
                    <a:bodyPr/>
                    <a:lstStyle/>
                    <a:p>
                      <a:r>
                        <a:rPr lang="en-US" sz="1600" dirty="0"/>
                        <a:t>Azure Storage</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671749842"/>
                  </a:ext>
                </a:extLst>
              </a:tr>
              <a:tr h="254159">
                <a:tc>
                  <a:txBody>
                    <a:bodyPr/>
                    <a:lstStyle/>
                    <a:p>
                      <a:r>
                        <a:rPr lang="en-US" sz="1600"/>
                        <a:t>Events</a:t>
                      </a:r>
                    </a:p>
                  </a:txBody>
                  <a:tcPr anchor="ctr"/>
                </a:tc>
                <a:tc>
                  <a:txBody>
                    <a:bodyPr/>
                    <a:lstStyle/>
                    <a:p>
                      <a:r>
                        <a:rPr lang="en-US" sz="1600" dirty="0"/>
                        <a:t>Azure Event Hubs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468464882"/>
                  </a:ext>
                </a:extLst>
              </a:tr>
              <a:tr h="254159">
                <a:tc>
                  <a:txBody>
                    <a:bodyPr/>
                    <a:lstStyle/>
                    <a:p>
                      <a:r>
                        <a:rPr lang="en-US" sz="1600"/>
                        <a:t>Queues</a:t>
                      </a:r>
                    </a:p>
                  </a:txBody>
                  <a:tcPr anchor="ctr"/>
                </a:tc>
                <a:tc>
                  <a:txBody>
                    <a:bodyPr/>
                    <a:lstStyle/>
                    <a:p>
                      <a:r>
                        <a:rPr lang="en-US" sz="1600" dirty="0"/>
                        <a:t>Azure Storage</a:t>
                      </a:r>
                    </a:p>
                  </a:txBody>
                  <a:tcPr anchor="ctr"/>
                </a:tc>
                <a:tc>
                  <a:txBody>
                    <a:bodyPr/>
                    <a:lstStyle/>
                    <a:p>
                      <a:pPr algn="ctr"/>
                      <a:r>
                        <a:rPr lang="en-US" sz="160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3075698797"/>
                  </a:ext>
                </a:extLst>
              </a:tr>
              <a:tr h="254159">
                <a:tc>
                  <a:txBody>
                    <a:bodyPr/>
                    <a:lstStyle/>
                    <a:p>
                      <a:r>
                        <a:rPr lang="en-US" sz="1600"/>
                        <a:t>Tables</a:t>
                      </a:r>
                    </a:p>
                  </a:txBody>
                  <a:tcPr anchor="ctr"/>
                </a:tc>
                <a:tc>
                  <a:txBody>
                    <a:bodyPr/>
                    <a:lstStyle/>
                    <a:p>
                      <a:r>
                        <a:rPr lang="en-US" sz="1600" dirty="0"/>
                        <a:t>Azure Storage</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916531532"/>
                  </a:ext>
                </a:extLst>
              </a:tr>
              <a:tr h="285587">
                <a:tc>
                  <a:txBody>
                    <a:bodyPr/>
                    <a:lstStyle/>
                    <a:p>
                      <a:r>
                        <a:rPr lang="en-US" sz="1600"/>
                        <a:t>Tables</a:t>
                      </a:r>
                    </a:p>
                  </a:txBody>
                  <a:tcPr anchor="ctr"/>
                </a:tc>
                <a:tc>
                  <a:txBody>
                    <a:bodyPr/>
                    <a:lstStyle/>
                    <a:p>
                      <a:r>
                        <a:rPr lang="en-US" sz="1600"/>
                        <a:t>Azure Mobile Apps</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2601799188"/>
                  </a:ext>
                </a:extLst>
              </a:tr>
              <a:tr h="285587">
                <a:tc>
                  <a:txBody>
                    <a:bodyPr/>
                    <a:lstStyle/>
                    <a:p>
                      <a:r>
                        <a:rPr lang="en-US" sz="1600"/>
                        <a:t>No-SQL DB</a:t>
                      </a:r>
                    </a:p>
                  </a:txBody>
                  <a:tcPr anchor="ctr"/>
                </a:tc>
                <a:tc>
                  <a:txBody>
                    <a:bodyPr/>
                    <a:lstStyle/>
                    <a:p>
                      <a:r>
                        <a:rPr lang="en-US" sz="1600"/>
                        <a:t>Azure DocumentDB</a:t>
                      </a:r>
                    </a:p>
                  </a:txBody>
                  <a:tcPr anchor="ctr"/>
                </a:tc>
                <a:tc>
                  <a:txBody>
                    <a:bodyPr/>
                    <a:lstStyle/>
                    <a:p>
                      <a:pPr algn="ctr"/>
                      <a:endParaRPr lang="en-US" sz="160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761236402"/>
                  </a:ext>
                </a:extLst>
              </a:tr>
              <a:tr h="285587">
                <a:tc>
                  <a:txBody>
                    <a:bodyPr/>
                    <a:lstStyle/>
                    <a:p>
                      <a:r>
                        <a:rPr lang="en-US" sz="1600"/>
                        <a:t>Push Notifications</a:t>
                      </a:r>
                    </a:p>
                  </a:txBody>
                  <a:tcPr anchor="ctr"/>
                </a:tc>
                <a:tc>
                  <a:txBody>
                    <a:bodyPr/>
                    <a:lstStyle/>
                    <a:p>
                      <a:r>
                        <a:rPr lang="en-US" sz="1600"/>
                        <a:t>Azure Notification Hubs</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542988016"/>
                  </a:ext>
                </a:extLst>
              </a:tr>
            </a:tbl>
          </a:graphicData>
        </a:graphic>
      </p:graphicFrame>
    </p:spTree>
    <p:extLst>
      <p:ext uri="{BB962C8B-B14F-4D97-AF65-F5344CB8AC3E}">
        <p14:creationId xmlns:p14="http://schemas.microsoft.com/office/powerpoint/2010/main" val="4276854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DEMO: Plexus Law</a:t>
            </a: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519" b="11519"/>
          <a:stretch>
            <a:fillRect/>
          </a:stretch>
        </p:blipFill>
        <p:spPr/>
      </p:pic>
    </p:spTree>
    <p:extLst>
      <p:ext uri="{BB962C8B-B14F-4D97-AF65-F5344CB8AC3E}">
        <p14:creationId xmlns:p14="http://schemas.microsoft.com/office/powerpoint/2010/main" val="134638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a:t>DEMO: Want to build a bot?</a:t>
            </a:r>
          </a:p>
        </p:txBody>
      </p:sp>
      <p:pic>
        <p:nvPicPr>
          <p:cNvPr id="5" name="Picture Placehold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419" b="13419"/>
          <a:stretch>
            <a:fillRect/>
          </a:stretch>
        </p:blipFill>
        <p:spPr/>
      </p:pic>
    </p:spTree>
    <p:extLst>
      <p:ext uri="{BB962C8B-B14F-4D97-AF65-F5344CB8AC3E}">
        <p14:creationId xmlns:p14="http://schemas.microsoft.com/office/powerpoint/2010/main" val="108905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58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fontScale="90000"/>
          </a:bodyPr>
          <a:lstStyle/>
          <a:p>
            <a:r>
              <a:rPr lang="en-US" dirty="0"/>
              <a:t>Function App templates</a:t>
            </a:r>
            <a:endParaRPr lang="en-GB" dirty="0"/>
          </a:p>
        </p:txBody>
      </p:sp>
      <p:pic>
        <p:nvPicPr>
          <p:cNvPr id="14" name="Picture Placeholder 13"/>
          <p:cNvPicPr>
            <a:picLocks noGrp="1" noChangeAspect="1"/>
          </p:cNvPicPr>
          <p:nvPr>
            <p:ph type="pic" sz="quarter" idx="10"/>
          </p:nvPr>
        </p:nvPicPr>
        <p:blipFill>
          <a:blip r:embed="rId3"/>
          <a:srcRect t="16568" b="16568"/>
          <a:stretch>
            <a:fillRect/>
          </a:stretch>
        </p:blipFill>
        <p:spPr>
          <a:prstGeom prst="rect">
            <a:avLst/>
          </a:prstGeom>
        </p:spPr>
      </p:pic>
    </p:spTree>
    <p:extLst>
      <p:ext uri="{BB962C8B-B14F-4D97-AF65-F5344CB8AC3E}">
        <p14:creationId xmlns:p14="http://schemas.microsoft.com/office/powerpoint/2010/main" val="1559887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r>
              <a:rPr lang="en-US" dirty="0"/>
              <a:t>A “Run” file that containing the function code</a:t>
            </a:r>
          </a:p>
          <a:p>
            <a:endParaRPr lang="en-GB" dirty="0"/>
          </a:p>
        </p:txBody>
      </p:sp>
      <p:sp>
        <p:nvSpPr>
          <p:cNvPr id="9" name="Text Placeholder 8"/>
          <p:cNvSpPr>
            <a:spLocks noGrp="1"/>
          </p:cNvSpPr>
          <p:nvPr>
            <p:ph type="body" sz="quarter" idx="12"/>
          </p:nvPr>
        </p:nvSpPr>
        <p:spPr/>
        <p:txBody>
          <a:bodyPr/>
          <a:lstStyle/>
          <a:p>
            <a:r>
              <a:rPr lang="en-US" dirty="0"/>
              <a:t>A “Function” file contains service and trigger bindings and parameters</a:t>
            </a:r>
          </a:p>
          <a:p>
            <a:endParaRPr lang="en-GB" dirty="0"/>
          </a:p>
        </p:txBody>
      </p:sp>
      <p:sp>
        <p:nvSpPr>
          <p:cNvPr id="10" name="Text Placeholder 9"/>
          <p:cNvSpPr>
            <a:spLocks noGrp="1"/>
          </p:cNvSpPr>
          <p:nvPr>
            <p:ph type="body" sz="quarter" idx="13"/>
          </p:nvPr>
        </p:nvSpPr>
        <p:spPr/>
        <p:txBody>
          <a:bodyPr/>
          <a:lstStyle/>
          <a:p>
            <a:r>
              <a:rPr lang="en-US" dirty="0"/>
              <a:t>A “Project” file containing project assembly and package references</a:t>
            </a:r>
          </a:p>
          <a:p>
            <a:endParaRPr lang="en-GB" dirty="0"/>
          </a:p>
        </p:txBody>
      </p:sp>
      <p:pic>
        <p:nvPicPr>
          <p:cNvPr id="13" name="Picture Placeholder 12"/>
          <p:cNvPicPr>
            <a:picLocks noGrp="1" noChangeAspect="1"/>
          </p:cNvPicPr>
          <p:nvPr>
            <p:ph type="pic" sz="quarter" idx="14"/>
          </p:nvPr>
        </p:nvPicPr>
        <p:blipFill>
          <a:blip r:embed="rId2"/>
          <a:srcRect t="11556" b="11556"/>
          <a:stretch>
            <a:fillRect/>
          </a:stretch>
        </p:blipFill>
        <p:spPr>
          <a:prstGeom prst="rect">
            <a:avLst/>
          </a:prstGeom>
        </p:spPr>
      </p:pic>
      <p:sp>
        <p:nvSpPr>
          <p:cNvPr id="7" name="Title 6"/>
          <p:cNvSpPr>
            <a:spLocks noGrp="1"/>
          </p:cNvSpPr>
          <p:nvPr>
            <p:ph type="title"/>
          </p:nvPr>
        </p:nvSpPr>
        <p:spPr/>
        <p:txBody>
          <a:bodyPr/>
          <a:lstStyle/>
          <a:p>
            <a:r>
              <a:rPr lang="en-US" dirty="0"/>
              <a:t>Anatomy of a Function</a:t>
            </a:r>
            <a:endParaRPr lang="en-GB" dirty="0"/>
          </a:p>
        </p:txBody>
      </p:sp>
      <p:sp>
        <p:nvSpPr>
          <p:cNvPr id="12" name="Text Placeholder 11"/>
          <p:cNvSpPr>
            <a:spLocks noGrp="1"/>
          </p:cNvSpPr>
          <p:nvPr>
            <p:ph type="body" sz="quarter" idx="15"/>
          </p:nvPr>
        </p:nvSpPr>
        <p:spPr/>
        <p:txBody>
          <a:bodyPr/>
          <a:lstStyle/>
          <a:p>
            <a:r>
              <a:rPr lang="en-US" dirty="0"/>
              <a:t>App Service settings, such as connection strings and API keys</a:t>
            </a:r>
          </a:p>
          <a:p>
            <a:endParaRPr lang="en-GB" dirty="0"/>
          </a:p>
        </p:txBody>
      </p:sp>
    </p:spTree>
    <p:extLst>
      <p:ext uri="{BB962C8B-B14F-4D97-AF65-F5344CB8AC3E}">
        <p14:creationId xmlns:p14="http://schemas.microsoft.com/office/powerpoint/2010/main" val="42649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CRON expressions, like “0 */5 * * * *“ (every 5 minutes)</a:t>
            </a:r>
          </a:p>
        </p:txBody>
      </p:sp>
      <p:sp>
        <p:nvSpPr>
          <p:cNvPr id="4" name="Text Placeholder 3"/>
          <p:cNvSpPr>
            <a:spLocks noGrp="1"/>
          </p:cNvSpPr>
          <p:nvPr>
            <p:ph type="body" sz="quarter" idx="12"/>
          </p:nvPr>
        </p:nvSpPr>
        <p:spPr/>
        <p:txBody>
          <a:bodyPr/>
          <a:lstStyle/>
          <a:p>
            <a:r>
              <a:rPr lang="en-US"/>
              <a:t>Great for redundant cleanup and data management</a:t>
            </a:r>
          </a:p>
          <a:p>
            <a:endParaRPr lang="en-GB" dirty="0"/>
          </a:p>
        </p:txBody>
      </p:sp>
      <p:sp>
        <p:nvSpPr>
          <p:cNvPr id="5" name="Text Placeholder 4"/>
          <p:cNvSpPr>
            <a:spLocks noGrp="1"/>
          </p:cNvSpPr>
          <p:nvPr>
            <p:ph type="body" sz="quarter" idx="13"/>
          </p:nvPr>
        </p:nvSpPr>
        <p:spPr/>
        <p:txBody>
          <a:bodyPr/>
          <a:lstStyle/>
          <a:p>
            <a:r>
              <a:rPr lang="en-US"/>
              <a:t>Great for checking state of services</a:t>
            </a:r>
          </a:p>
          <a:p>
            <a:endParaRPr lang="en-GB" dirty="0"/>
          </a:p>
        </p:txBody>
      </p:sp>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175" r="8175"/>
          <a:stretch>
            <a:fillRect/>
          </a:stretch>
        </p:blipFill>
        <p:spPr/>
      </p:pic>
      <p:sp>
        <p:nvSpPr>
          <p:cNvPr id="2" name="Title 1"/>
          <p:cNvSpPr>
            <a:spLocks noGrp="1"/>
          </p:cNvSpPr>
          <p:nvPr>
            <p:ph type="title"/>
          </p:nvPr>
        </p:nvSpPr>
        <p:spPr/>
        <p:txBody>
          <a:bodyPr/>
          <a:lstStyle/>
          <a:p>
            <a:r>
              <a:rPr lang="en-US"/>
              <a:t>Timer Function Apps</a:t>
            </a:r>
            <a:endParaRPr lang="en-US" dirty="0"/>
          </a:p>
        </p:txBody>
      </p:sp>
    </p:spTree>
    <p:extLst>
      <p:ext uri="{BB962C8B-B14F-4D97-AF65-F5344CB8AC3E}">
        <p14:creationId xmlns:p14="http://schemas.microsoft.com/office/powerpoint/2010/main" val="222055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Demo: Timer</a:t>
            </a:r>
          </a:p>
        </p:txBody>
      </p:sp>
    </p:spTree>
    <p:extLst>
      <p:ext uri="{BB962C8B-B14F-4D97-AF65-F5344CB8AC3E}">
        <p14:creationId xmlns:p14="http://schemas.microsoft.com/office/powerpoint/2010/main" val="105686940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Triggered by events in other services, like GitHub</a:t>
            </a:r>
          </a:p>
        </p:txBody>
      </p:sp>
      <p:sp>
        <p:nvSpPr>
          <p:cNvPr id="4" name="Text Placeholder 3"/>
          <p:cNvSpPr>
            <a:spLocks noGrp="1"/>
          </p:cNvSpPr>
          <p:nvPr>
            <p:ph type="body" sz="quarter" idx="12"/>
          </p:nvPr>
        </p:nvSpPr>
        <p:spPr/>
        <p:txBody>
          <a:bodyPr/>
          <a:lstStyle/>
          <a:p>
            <a:r>
              <a:rPr lang="en-GB" dirty="0"/>
              <a:t>Often mimic Web API, Typically need CORS</a:t>
            </a:r>
          </a:p>
          <a:p>
            <a:endParaRPr lang="en-GB" dirty="0"/>
          </a:p>
        </p:txBody>
      </p:sp>
      <p:sp>
        <p:nvSpPr>
          <p:cNvPr id="5" name="Text Placeholder 4"/>
          <p:cNvSpPr>
            <a:spLocks noGrp="1"/>
          </p:cNvSpPr>
          <p:nvPr>
            <p:ph type="body" sz="quarter" idx="13"/>
          </p:nvPr>
        </p:nvSpPr>
        <p:spPr/>
        <p:txBody>
          <a:bodyPr/>
          <a:lstStyle/>
          <a:p>
            <a:r>
              <a:rPr lang="en-US" dirty="0"/>
              <a:t>Exposing functionality to other services, for building Logic Apps</a:t>
            </a:r>
          </a:p>
          <a:p>
            <a:endParaRPr lang="en-GB" dirty="0"/>
          </a:p>
        </p:txBody>
      </p:sp>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30" r="430"/>
          <a:stretch>
            <a:fillRect/>
          </a:stretch>
        </p:blipFill>
        <p:spPr/>
      </p:pic>
      <p:sp>
        <p:nvSpPr>
          <p:cNvPr id="2" name="Title 1"/>
          <p:cNvSpPr>
            <a:spLocks noGrp="1"/>
          </p:cNvSpPr>
          <p:nvPr>
            <p:ph type="title"/>
          </p:nvPr>
        </p:nvSpPr>
        <p:spPr/>
        <p:txBody>
          <a:bodyPr/>
          <a:lstStyle/>
          <a:p>
            <a:r>
              <a:rPr lang="en-US"/>
              <a:t>Webhook &amp; API Function Apps</a:t>
            </a:r>
            <a:endParaRPr lang="en-US" dirty="0"/>
          </a:p>
        </p:txBody>
      </p:sp>
    </p:spTree>
    <p:extLst>
      <p:ext uri="{BB962C8B-B14F-4D97-AF65-F5344CB8AC3E}">
        <p14:creationId xmlns:p14="http://schemas.microsoft.com/office/powerpoint/2010/main" val="367702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DEMO: </a:t>
            </a:r>
            <a:r>
              <a:rPr lang="en-GB" dirty="0" err="1"/>
              <a:t>Github</a:t>
            </a:r>
            <a:endParaRPr lang="en-GB" dirty="0"/>
          </a:p>
        </p:txBody>
      </p:sp>
    </p:spTree>
    <p:extLst>
      <p:ext uri="{BB962C8B-B14F-4D97-AF65-F5344CB8AC3E}">
        <p14:creationId xmlns:p14="http://schemas.microsoft.com/office/powerpoint/2010/main" val="301900965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lstStyle/>
          <a:p>
            <a:r>
              <a:rPr lang="en-US" dirty="0"/>
              <a:t>Run when triggered by item being added to a queue or container </a:t>
            </a:r>
            <a:r>
              <a:rPr lang="en-US" dirty="0" err="1"/>
              <a:t>etc</a:t>
            </a:r>
            <a:endParaRPr lang="en-US" dirty="0"/>
          </a:p>
        </p:txBody>
      </p:sp>
      <p:sp>
        <p:nvSpPr>
          <p:cNvPr id="10" name="Text Placeholder 9"/>
          <p:cNvSpPr>
            <a:spLocks noGrp="1"/>
          </p:cNvSpPr>
          <p:nvPr>
            <p:ph type="body" sz="quarter" idx="12"/>
          </p:nvPr>
        </p:nvSpPr>
        <p:spPr/>
        <p:txBody>
          <a:bodyPr/>
          <a:lstStyle/>
          <a:p>
            <a:r>
              <a:rPr lang="en-GB" dirty="0"/>
              <a:t>In and Out</a:t>
            </a:r>
          </a:p>
        </p:txBody>
      </p:sp>
      <p:sp>
        <p:nvSpPr>
          <p:cNvPr id="11" name="Text Placeholder 10"/>
          <p:cNvSpPr>
            <a:spLocks noGrp="1"/>
          </p:cNvSpPr>
          <p:nvPr>
            <p:ph type="body" sz="quarter" idx="13"/>
          </p:nvPr>
        </p:nvSpPr>
        <p:spPr/>
        <p:txBody>
          <a:bodyPr/>
          <a:lstStyle/>
          <a:p>
            <a:r>
              <a:rPr lang="en-GB" dirty="0"/>
              <a:t>I used this last week at Shrewsbury Museum</a:t>
            </a:r>
          </a:p>
        </p:txBody>
      </p:sp>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7989" r="7989"/>
          <a:stretch>
            <a:fillRect/>
          </a:stretch>
        </p:blipFill>
        <p:spPr/>
      </p:pic>
      <p:sp>
        <p:nvSpPr>
          <p:cNvPr id="2" name="Title 1"/>
          <p:cNvSpPr>
            <a:spLocks noGrp="1"/>
          </p:cNvSpPr>
          <p:nvPr>
            <p:ph type="title"/>
          </p:nvPr>
        </p:nvSpPr>
        <p:spPr/>
        <p:txBody>
          <a:bodyPr/>
          <a:lstStyle/>
          <a:p>
            <a:r>
              <a:rPr lang="en-US"/>
              <a:t>Data Processing Function Apps</a:t>
            </a:r>
            <a:endParaRPr lang="en-US" dirty="0"/>
          </a:p>
        </p:txBody>
      </p:sp>
    </p:spTree>
    <p:extLst>
      <p:ext uri="{BB962C8B-B14F-4D97-AF65-F5344CB8AC3E}">
        <p14:creationId xmlns:p14="http://schemas.microsoft.com/office/powerpoint/2010/main" val="1183041473"/>
      </p:ext>
    </p:extLst>
  </p:cSld>
  <p:clrMapOvr>
    <a:masterClrMapping/>
  </p:clrMapOvr>
</p:sld>
</file>

<file path=ppt/theme/theme1.xml><?xml version="1.0" encoding="utf-8"?>
<a:theme xmlns:a="http://schemas.openxmlformats.org/drawingml/2006/main" name="Beebs">
  <a:themeElements>
    <a:clrScheme name="Microsoft UBelly">
      <a:dk1>
        <a:srgbClr val="333333"/>
      </a:dk1>
      <a:lt1>
        <a:sysClr val="window" lastClr="FFFFFF"/>
      </a:lt1>
      <a:dk2>
        <a:srgbClr val="333333"/>
      </a:dk2>
      <a:lt2>
        <a:srgbClr val="F5F5F5"/>
      </a:lt2>
      <a:accent1>
        <a:srgbClr val="FF3366"/>
      </a:accent1>
      <a:accent2>
        <a:srgbClr val="8B4AB0"/>
      </a:accent2>
      <a:accent3>
        <a:srgbClr val="FF8A00"/>
      </a:accent3>
      <a:accent4>
        <a:srgbClr val="90B231"/>
      </a:accent4>
      <a:accent5>
        <a:srgbClr val="D11212"/>
      </a:accent5>
      <a:accent6>
        <a:srgbClr val="29A6D0"/>
      </a:accent6>
      <a:hlink>
        <a:srgbClr val="FFFFFF"/>
      </a:hlink>
      <a:folHlink>
        <a:srgbClr val="FFFFFF"/>
      </a:folHlink>
    </a:clrScheme>
    <a:fontScheme name="Beebs">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ormAutofit/>
      </a:bodyPr>
      <a:lstStyle>
        <a:defPPr>
          <a:defRPr sz="5400" dirty="0" smtClean="0"/>
        </a:defPPr>
      </a:lstStyle>
    </a:txDef>
  </a:objectDefaults>
  <a:extraClrSchemeLst/>
  <a:extLst>
    <a:ext uri="{05A4C25C-085E-4340-85A3-A5531E510DB2}">
      <thm15:themeFamily xmlns:thm15="http://schemas.microsoft.com/office/thememl/2012/main" name="Beebs" id="{91179063-3614-487E-8EA3-6801FD3802C2}" vid="{608CD3FB-B91B-412F-AB87-9CADDD7EE6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Beebs</Template>
  <TotalTime>1773</TotalTime>
  <Words>1417</Words>
  <Application>Microsoft Office PowerPoint</Application>
  <PresentationFormat>On-screen Show (16:9)</PresentationFormat>
  <Paragraphs>173</Paragraphs>
  <Slides>28</Slides>
  <Notes>15</Notes>
  <HiddenSlides>5</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Consolas</vt:lpstr>
      <vt:lpstr>Bebas Neue</vt:lpstr>
      <vt:lpstr>Folk Solid</vt:lpstr>
      <vt:lpstr>Calibri</vt:lpstr>
      <vt:lpstr>Segoe UI Semibold</vt:lpstr>
      <vt:lpstr>Segoe UI</vt:lpstr>
      <vt:lpstr>Beebs</vt:lpstr>
      <vt:lpstr>Functions</vt:lpstr>
      <vt:lpstr>Common Scenarios</vt:lpstr>
      <vt:lpstr>Function App templates</vt:lpstr>
      <vt:lpstr>Anatomy of a Function</vt:lpstr>
      <vt:lpstr>Timer Function Apps</vt:lpstr>
      <vt:lpstr>Demo: Timer</vt:lpstr>
      <vt:lpstr>Webhook &amp; API Function Apps</vt:lpstr>
      <vt:lpstr>DEMO: Github</vt:lpstr>
      <vt:lpstr>Data Processing Function Apps</vt:lpstr>
      <vt:lpstr>Could you just go ahead add another Column to the  database… that'd be great </vt:lpstr>
      <vt:lpstr>No Problem</vt:lpstr>
      <vt:lpstr>Please fold youR arms</vt:lpstr>
      <vt:lpstr>Table Storage</vt:lpstr>
      <vt:lpstr>! SCHEMA-LESS</vt:lpstr>
      <vt:lpstr>Demo : Shrewsbury MUseum</vt:lpstr>
      <vt:lpstr>Yikes</vt:lpstr>
      <vt:lpstr>No SQL = “no requirement for entity relationships and secondary indexing” in order to query information. </vt:lpstr>
      <vt:lpstr>Terms Used</vt:lpstr>
      <vt:lpstr>Terms Used (Cont)</vt:lpstr>
      <vt:lpstr>SQL over hierarchical JSON documents</vt:lpstr>
      <vt:lpstr>Consistency Levels</vt:lpstr>
      <vt:lpstr>Azure Search</vt:lpstr>
      <vt:lpstr>Azure Search Indexing</vt:lpstr>
      <vt:lpstr>Language Support</vt:lpstr>
      <vt:lpstr>Bindings</vt:lpstr>
      <vt:lpstr>DEMO: Plexus Law</vt:lpstr>
      <vt:lpstr>DEMO: Want to build a bot?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became a</dc:title>
  <dc:creator>Martin Beeby</dc:creator>
  <cp:lastModifiedBy>Martin Beeby</cp:lastModifiedBy>
  <cp:revision>78</cp:revision>
  <dcterms:created xsi:type="dcterms:W3CDTF">2014-05-21T08:32:03Z</dcterms:created>
  <dcterms:modified xsi:type="dcterms:W3CDTF">2017-04-11T11:26:42Z</dcterms:modified>
</cp:coreProperties>
</file>